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9" r:id="rId6"/>
    <p:sldId id="286" r:id="rId7"/>
    <p:sldId id="287" r:id="rId8"/>
    <p:sldId id="262"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260" r:id="rId22"/>
    <p:sldId id="283"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2"/>
    <a:srgbClr val="008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14" autoAdjust="0"/>
    <p:restoredTop sz="94660"/>
  </p:normalViewPr>
  <p:slideViewPr>
    <p:cSldViewPr snapToGrid="0">
      <p:cViewPr varScale="1">
        <p:scale>
          <a:sx n="76" d="100"/>
          <a:sy n="76" d="100"/>
        </p:scale>
        <p:origin x="200" y="1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4/21/20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2B195F-BD4A-4A8E-86F4-72DF25E6EAC1}"/>
              </a:ext>
            </a:extLst>
          </p:cNvPr>
          <p:cNvSpPr/>
          <p:nvPr/>
        </p:nvSpPr>
        <p:spPr>
          <a:xfrm>
            <a:off x="-1" y="0"/>
            <a:ext cx="16423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04D1A23C-9063-4B03-BF22-095524E34D6D}"/>
              </a:ext>
            </a:extLst>
          </p:cNvPr>
          <p:cNvSpPr>
            <a:spLocks noGrp="1"/>
          </p:cNvSpPr>
          <p:nvPr>
            <p:ph type="ctrTitle"/>
          </p:nvPr>
        </p:nvSpPr>
        <p:spPr>
          <a:xfrm>
            <a:off x="1136029" y="346617"/>
            <a:ext cx="7766936" cy="1646302"/>
          </a:xfrm>
        </p:spPr>
        <p:txBody>
          <a:bodyPr/>
          <a:lstStyle/>
          <a:p>
            <a:br>
              <a:rPr lang="en-CA" dirty="0">
                <a:solidFill>
                  <a:schemeClr val="accent1">
                    <a:lumMod val="75000"/>
                  </a:schemeClr>
                </a:solidFill>
              </a:rPr>
            </a:br>
            <a:endParaRPr lang="en-CA" dirty="0">
              <a:solidFill>
                <a:schemeClr val="accent1">
                  <a:lumMod val="75000"/>
                </a:schemeClr>
              </a:solidFill>
            </a:endParaRPr>
          </a:p>
        </p:txBody>
      </p:sp>
      <p:pic>
        <p:nvPicPr>
          <p:cNvPr id="5" name="Picture 4" descr="A picture containing drawing&#10;&#10;Description automatically generated">
            <a:extLst>
              <a:ext uri="{FF2B5EF4-FFF2-40B4-BE49-F238E27FC236}">
                <a16:creationId xmlns:a16="http://schemas.microsoft.com/office/drawing/2014/main" id="{5EEB4D3B-5E1E-4325-825E-BFB56D05FA8F}"/>
              </a:ext>
            </a:extLst>
          </p:cNvPr>
          <p:cNvPicPr>
            <a:picLocks noChangeAspect="1"/>
          </p:cNvPicPr>
          <p:nvPr/>
        </p:nvPicPr>
        <p:blipFill>
          <a:blip r:embed="rId2"/>
          <a:stretch>
            <a:fillRect/>
          </a:stretch>
        </p:blipFill>
        <p:spPr>
          <a:xfrm>
            <a:off x="9588616" y="5499813"/>
            <a:ext cx="1905000" cy="1076325"/>
          </a:xfrm>
          <a:prstGeom prst="rect">
            <a:avLst/>
          </a:prstGeom>
        </p:spPr>
      </p:pic>
      <p:pic>
        <p:nvPicPr>
          <p:cNvPr id="4" name="Picture 3" descr="A tower that has a sign on a pole&#10;&#10;Description automatically generated">
            <a:extLst>
              <a:ext uri="{FF2B5EF4-FFF2-40B4-BE49-F238E27FC236}">
                <a16:creationId xmlns:a16="http://schemas.microsoft.com/office/drawing/2014/main" id="{30C8E2DC-B5CF-4F9E-8230-F0436373BFB2}"/>
              </a:ext>
            </a:extLst>
          </p:cNvPr>
          <p:cNvPicPr>
            <a:picLocks noChangeAspect="1"/>
          </p:cNvPicPr>
          <p:nvPr/>
        </p:nvPicPr>
        <p:blipFill rotWithShape="1">
          <a:blip r:embed="rId3"/>
          <a:srcRect b="23740"/>
          <a:stretch/>
        </p:blipFill>
        <p:spPr>
          <a:xfrm>
            <a:off x="1491136" y="-810316"/>
            <a:ext cx="7792116" cy="7689274"/>
          </a:xfrm>
          <a:prstGeom prst="rect">
            <a:avLst/>
          </a:prstGeom>
        </p:spPr>
      </p:pic>
      <p:sp>
        <p:nvSpPr>
          <p:cNvPr id="7" name="Rectangle 6">
            <a:extLst>
              <a:ext uri="{FF2B5EF4-FFF2-40B4-BE49-F238E27FC236}">
                <a16:creationId xmlns:a16="http://schemas.microsoft.com/office/drawing/2014/main" id="{9E9DC7C7-4667-4423-82D7-AA7AB4E4B4BA}"/>
              </a:ext>
            </a:extLst>
          </p:cNvPr>
          <p:cNvSpPr/>
          <p:nvPr/>
        </p:nvSpPr>
        <p:spPr>
          <a:xfrm>
            <a:off x="6602027" y="6282778"/>
            <a:ext cx="943992" cy="293359"/>
          </a:xfrm>
          <a:prstGeom prst="rect">
            <a:avLst/>
          </a:prstGeom>
          <a:solidFill>
            <a:srgbClr val="008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0446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289E-3C66-4557-8742-D96070520073}"/>
              </a:ext>
            </a:extLst>
          </p:cNvPr>
          <p:cNvSpPr>
            <a:spLocks noGrp="1"/>
          </p:cNvSpPr>
          <p:nvPr>
            <p:ph type="title"/>
          </p:nvPr>
        </p:nvSpPr>
        <p:spPr>
          <a:xfrm>
            <a:off x="589110" y="545034"/>
            <a:ext cx="8596668" cy="1320800"/>
          </a:xfrm>
        </p:spPr>
        <p:txBody>
          <a:bodyPr>
            <a:normAutofit/>
          </a:bodyPr>
          <a:lstStyle/>
          <a:p>
            <a:r>
              <a:rPr lang="en-US" sz="3800" b="1" dirty="0"/>
              <a:t>Adding Import Capacity</a:t>
            </a:r>
            <a:endParaRPr lang="en-CA" sz="3800" b="1" dirty="0"/>
          </a:p>
        </p:txBody>
      </p:sp>
      <p:sp>
        <p:nvSpPr>
          <p:cNvPr id="3" name="Content Placeholder 2">
            <a:extLst>
              <a:ext uri="{FF2B5EF4-FFF2-40B4-BE49-F238E27FC236}">
                <a16:creationId xmlns:a16="http://schemas.microsoft.com/office/drawing/2014/main" id="{87336F01-82FE-477F-B717-3F566E8868DD}"/>
              </a:ext>
            </a:extLst>
          </p:cNvPr>
          <p:cNvSpPr>
            <a:spLocks noGrp="1"/>
          </p:cNvSpPr>
          <p:nvPr>
            <p:ph idx="1"/>
          </p:nvPr>
        </p:nvSpPr>
        <p:spPr>
          <a:xfrm>
            <a:off x="677334" y="4425807"/>
            <a:ext cx="7780866" cy="3880773"/>
          </a:xfrm>
        </p:spPr>
        <p:txBody>
          <a:bodyPr/>
          <a:lstStyle/>
          <a:p>
            <a:r>
              <a:rPr lang="en-CA" sz="2400" dirty="0"/>
              <a:t>If just one of these interties was built, our total import capability would rise to approximately 35 billion kWh per year, which would be equivalent to 122% of Ontario’s forecast gas-fired generation in 2030.</a:t>
            </a:r>
          </a:p>
          <a:p>
            <a:endParaRPr lang="en-CA" dirty="0"/>
          </a:p>
        </p:txBody>
      </p:sp>
      <p:pic>
        <p:nvPicPr>
          <p:cNvPr id="7" name="Picture 6" descr="A screenshot of a cell phone&#10;&#10;Description automatically generated">
            <a:extLst>
              <a:ext uri="{FF2B5EF4-FFF2-40B4-BE49-F238E27FC236}">
                <a16:creationId xmlns:a16="http://schemas.microsoft.com/office/drawing/2014/main" id="{42F33886-4359-4B1B-B186-A3DF3D9B0BB5}"/>
              </a:ext>
            </a:extLst>
          </p:cNvPr>
          <p:cNvPicPr>
            <a:picLocks noChangeAspect="1"/>
          </p:cNvPicPr>
          <p:nvPr/>
        </p:nvPicPr>
        <p:blipFill>
          <a:blip r:embed="rId2"/>
          <a:stretch>
            <a:fillRect/>
          </a:stretch>
        </p:blipFill>
        <p:spPr>
          <a:xfrm>
            <a:off x="0" y="1351637"/>
            <a:ext cx="10979178" cy="3074170"/>
          </a:xfrm>
          <a:prstGeom prst="rect">
            <a:avLst/>
          </a:prstGeom>
        </p:spPr>
      </p:pic>
    </p:spTree>
    <p:extLst>
      <p:ext uri="{BB962C8B-B14F-4D97-AF65-F5344CB8AC3E}">
        <p14:creationId xmlns:p14="http://schemas.microsoft.com/office/powerpoint/2010/main" val="464164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650AC5B-E802-40D8-A3FC-C237BD17F19D}"/>
              </a:ext>
            </a:extLst>
          </p:cNvPr>
          <p:cNvSpPr>
            <a:spLocks noGrp="1"/>
          </p:cNvSpPr>
          <p:nvPr>
            <p:ph type="title"/>
          </p:nvPr>
        </p:nvSpPr>
        <p:spPr>
          <a:xfrm>
            <a:off x="673754" y="643467"/>
            <a:ext cx="4203045" cy="1375608"/>
          </a:xfrm>
        </p:spPr>
        <p:txBody>
          <a:bodyPr anchor="ctr">
            <a:normAutofit/>
          </a:bodyPr>
          <a:lstStyle/>
          <a:p>
            <a:r>
              <a:rPr lang="en-US" sz="3800" b="1" dirty="0">
                <a:solidFill>
                  <a:schemeClr val="bg1"/>
                </a:solidFill>
              </a:rPr>
              <a:t>Quebec has the power</a:t>
            </a:r>
            <a:endParaRPr lang="en-CA" sz="3800" b="1" dirty="0">
              <a:solidFill>
                <a:schemeClr val="bg1"/>
              </a:solidFill>
            </a:endParaRPr>
          </a:p>
        </p:txBody>
      </p:sp>
      <p:sp>
        <p:nvSpPr>
          <p:cNvPr id="3" name="Content Placeholder 2">
            <a:extLst>
              <a:ext uri="{FF2B5EF4-FFF2-40B4-BE49-F238E27FC236}">
                <a16:creationId xmlns:a16="http://schemas.microsoft.com/office/drawing/2014/main" id="{8C7058F4-6073-4AEC-9997-E7A69DBA0BBC}"/>
              </a:ext>
            </a:extLst>
          </p:cNvPr>
          <p:cNvSpPr>
            <a:spLocks noGrp="1"/>
          </p:cNvSpPr>
          <p:nvPr>
            <p:ph idx="1"/>
          </p:nvPr>
        </p:nvSpPr>
        <p:spPr>
          <a:xfrm>
            <a:off x="673754" y="2160590"/>
            <a:ext cx="3973943" cy="4392610"/>
          </a:xfrm>
        </p:spPr>
        <p:txBody>
          <a:bodyPr>
            <a:normAutofit fontScale="92500" lnSpcReduction="10000"/>
          </a:bodyPr>
          <a:lstStyle/>
          <a:p>
            <a:pPr lvl="0"/>
            <a:r>
              <a:rPr lang="en-CA" sz="2600" dirty="0">
                <a:solidFill>
                  <a:schemeClr val="bg1"/>
                </a:solidFill>
              </a:rPr>
              <a:t>Quebec has surplus power available for at least 99% of the hours of the year.</a:t>
            </a:r>
          </a:p>
          <a:p>
            <a:pPr lvl="0"/>
            <a:r>
              <a:rPr lang="en-CA" sz="2600" dirty="0">
                <a:solidFill>
                  <a:schemeClr val="bg1"/>
                </a:solidFill>
              </a:rPr>
              <a:t>Nuclear generating stations are not available for 100% of hours of the year.</a:t>
            </a:r>
          </a:p>
          <a:p>
            <a:pPr lvl="0"/>
            <a:r>
              <a:rPr lang="en-CA" sz="2600" dirty="0">
                <a:solidFill>
                  <a:schemeClr val="bg1"/>
                </a:solidFill>
              </a:rPr>
              <a:t>Darlington Nuclear Station’s average annual capacity factor is only 83%.</a:t>
            </a:r>
          </a:p>
          <a:p>
            <a:endParaRPr lang="en-CA" dirty="0">
              <a:solidFill>
                <a:schemeClr val="bg1"/>
              </a:solidFill>
            </a:endParaRPr>
          </a:p>
        </p:txBody>
      </p:sp>
      <p:pic>
        <p:nvPicPr>
          <p:cNvPr id="5" name="Picture 4" descr="A screenshot of a cell phone&#10;&#10;Description automatically generated">
            <a:extLst>
              <a:ext uri="{FF2B5EF4-FFF2-40B4-BE49-F238E27FC236}">
                <a16:creationId xmlns:a16="http://schemas.microsoft.com/office/drawing/2014/main" id="{A0896796-F576-499B-9243-34EB98A5A842}"/>
              </a:ext>
            </a:extLst>
          </p:cNvPr>
          <p:cNvPicPr>
            <a:picLocks noChangeAspect="1"/>
          </p:cNvPicPr>
          <p:nvPr/>
        </p:nvPicPr>
        <p:blipFill rotWithShape="1">
          <a:blip r:embed="rId2"/>
          <a:srcRect l="20875"/>
          <a:stretch/>
        </p:blipFill>
        <p:spPr>
          <a:xfrm>
            <a:off x="5049566" y="1153391"/>
            <a:ext cx="7160506" cy="4570076"/>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13317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6CAF-49A5-46C6-902E-66D4A9082172}"/>
              </a:ext>
            </a:extLst>
          </p:cNvPr>
          <p:cNvSpPr>
            <a:spLocks noGrp="1"/>
          </p:cNvSpPr>
          <p:nvPr>
            <p:ph type="title"/>
          </p:nvPr>
        </p:nvSpPr>
        <p:spPr>
          <a:xfrm>
            <a:off x="541868" y="320964"/>
            <a:ext cx="8923866" cy="1320800"/>
          </a:xfrm>
        </p:spPr>
        <p:txBody>
          <a:bodyPr>
            <a:normAutofit/>
          </a:bodyPr>
          <a:lstStyle/>
          <a:p>
            <a:r>
              <a:rPr lang="en-US" sz="3800" b="1" dirty="0"/>
              <a:t>Cornwall gets 100% of its electricity from Quebec</a:t>
            </a:r>
            <a:endParaRPr lang="en-CA" sz="3800" b="1" dirty="0"/>
          </a:p>
        </p:txBody>
      </p:sp>
      <p:pic>
        <p:nvPicPr>
          <p:cNvPr id="5" name="Content Placeholder 4" descr="A screenshot of a cell phone&#10;&#10;Description automatically generated">
            <a:extLst>
              <a:ext uri="{FF2B5EF4-FFF2-40B4-BE49-F238E27FC236}">
                <a16:creationId xmlns:a16="http://schemas.microsoft.com/office/drawing/2014/main" id="{4738601D-AA7B-41E8-BEA2-40F905A10B24}"/>
              </a:ext>
            </a:extLst>
          </p:cNvPr>
          <p:cNvPicPr>
            <a:picLocks noGrp="1" noChangeAspect="1"/>
          </p:cNvPicPr>
          <p:nvPr>
            <p:ph idx="1"/>
          </p:nvPr>
        </p:nvPicPr>
        <p:blipFill rotWithShape="1">
          <a:blip r:embed="rId2"/>
          <a:srcRect t="9566"/>
          <a:stretch/>
        </p:blipFill>
        <p:spPr>
          <a:xfrm>
            <a:off x="1336667" y="1481750"/>
            <a:ext cx="4623866" cy="5376252"/>
          </a:xfrm>
        </p:spPr>
      </p:pic>
      <p:pic>
        <p:nvPicPr>
          <p:cNvPr id="7" name="Picture 6" descr="A picture containing food, drawing&#10;&#10;Description automatically generated">
            <a:extLst>
              <a:ext uri="{FF2B5EF4-FFF2-40B4-BE49-F238E27FC236}">
                <a16:creationId xmlns:a16="http://schemas.microsoft.com/office/drawing/2014/main" id="{BF147F88-9066-4651-A118-93C2A85EB26F}"/>
              </a:ext>
            </a:extLst>
          </p:cNvPr>
          <p:cNvPicPr>
            <a:picLocks noChangeAspect="1"/>
          </p:cNvPicPr>
          <p:nvPr/>
        </p:nvPicPr>
        <p:blipFill>
          <a:blip r:embed="rId3"/>
          <a:stretch>
            <a:fillRect/>
          </a:stretch>
        </p:blipFill>
        <p:spPr>
          <a:xfrm>
            <a:off x="6573387" y="1641764"/>
            <a:ext cx="2700615" cy="4304001"/>
          </a:xfrm>
          <a:prstGeom prst="rect">
            <a:avLst/>
          </a:prstGeom>
        </p:spPr>
      </p:pic>
    </p:spTree>
    <p:extLst>
      <p:ext uri="{BB962C8B-B14F-4D97-AF65-F5344CB8AC3E}">
        <p14:creationId xmlns:p14="http://schemas.microsoft.com/office/powerpoint/2010/main" val="407186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indmill on top of a grass covered field&#10;&#10;Description automatically generated">
            <a:extLst>
              <a:ext uri="{FF2B5EF4-FFF2-40B4-BE49-F238E27FC236}">
                <a16:creationId xmlns:a16="http://schemas.microsoft.com/office/drawing/2014/main" id="{3781F765-19B7-4160-9B17-61296B396B4F}"/>
              </a:ext>
            </a:extLst>
          </p:cNvPr>
          <p:cNvPicPr>
            <a:picLocks noChangeAspect="1"/>
          </p:cNvPicPr>
          <p:nvPr/>
        </p:nvPicPr>
        <p:blipFill rotWithShape="1">
          <a:blip r:embed="rId2"/>
          <a:srcRect l="13847" r="3461" b="1"/>
          <a:stretch/>
        </p:blipFill>
        <p:spPr>
          <a:xfrm>
            <a:off x="212548" y="-1"/>
            <a:ext cx="4671437" cy="4236855"/>
          </a:xfrm>
          <a:custGeom>
            <a:avLst/>
            <a:gdLst/>
            <a:ahLst/>
            <a:cxnLst/>
            <a:rect l="l" t="t" r="r" b="b"/>
            <a:pathLst>
              <a:path w="4671437" h="4236855">
                <a:moveTo>
                  <a:pt x="630049" y="0"/>
                </a:moveTo>
                <a:lnTo>
                  <a:pt x="4671437" y="0"/>
                </a:lnTo>
                <a:lnTo>
                  <a:pt x="4671437" y="1"/>
                </a:lnTo>
                <a:lnTo>
                  <a:pt x="3814017" y="1"/>
                </a:lnTo>
                <a:lnTo>
                  <a:pt x="3181159" y="4236855"/>
                </a:lnTo>
                <a:lnTo>
                  <a:pt x="0" y="4236855"/>
                </a:lnTo>
                <a:close/>
              </a:path>
            </a:pathLst>
          </a:custGeom>
        </p:spPr>
      </p:pic>
      <p:sp>
        <p:nvSpPr>
          <p:cNvPr id="2" name="Title 1">
            <a:extLst>
              <a:ext uri="{FF2B5EF4-FFF2-40B4-BE49-F238E27FC236}">
                <a16:creationId xmlns:a16="http://schemas.microsoft.com/office/drawing/2014/main" id="{B249F10E-2F94-466C-9034-1193AF14826F}"/>
              </a:ext>
            </a:extLst>
          </p:cNvPr>
          <p:cNvSpPr>
            <a:spLocks noGrp="1"/>
          </p:cNvSpPr>
          <p:nvPr>
            <p:ph type="title"/>
          </p:nvPr>
        </p:nvSpPr>
        <p:spPr>
          <a:xfrm>
            <a:off x="4093778" y="338667"/>
            <a:ext cx="5543575" cy="1320800"/>
          </a:xfrm>
        </p:spPr>
        <p:txBody>
          <a:bodyPr>
            <a:normAutofit/>
          </a:bodyPr>
          <a:lstStyle/>
          <a:p>
            <a:r>
              <a:rPr lang="en-US" sz="3800" b="1" dirty="0"/>
              <a:t>Ontario wind and solar</a:t>
            </a:r>
            <a:endParaRPr lang="en-CA" sz="3800" b="1" dirty="0"/>
          </a:p>
        </p:txBody>
      </p:sp>
      <p:pic>
        <p:nvPicPr>
          <p:cNvPr id="9" name="Picture 8" descr="A large stadium with green grass&#10;&#10;Description automatically generated">
            <a:extLst>
              <a:ext uri="{FF2B5EF4-FFF2-40B4-BE49-F238E27FC236}">
                <a16:creationId xmlns:a16="http://schemas.microsoft.com/office/drawing/2014/main" id="{6665CB8B-344D-4171-B4F8-2F609411CDB8}"/>
              </a:ext>
            </a:extLst>
          </p:cNvPr>
          <p:cNvPicPr>
            <a:picLocks noChangeAspect="1"/>
          </p:cNvPicPr>
          <p:nvPr/>
        </p:nvPicPr>
        <p:blipFill rotWithShape="1">
          <a:blip r:embed="rId3"/>
          <a:srcRect l="1605" r="19128" b="1"/>
          <a:stretch/>
        </p:blipFill>
        <p:spPr>
          <a:xfrm>
            <a:off x="20" y="4235547"/>
            <a:ext cx="3393882" cy="2622453"/>
          </a:xfrm>
          <a:custGeom>
            <a:avLst/>
            <a:gdLst/>
            <a:ahLst/>
            <a:cxnLst/>
            <a:rect l="l" t="t" r="r" b="b"/>
            <a:pathLst>
              <a:path w="3393902" h="2622453">
                <a:moveTo>
                  <a:pt x="212741" y="0"/>
                </a:moveTo>
                <a:lnTo>
                  <a:pt x="3393902" y="0"/>
                </a:lnTo>
                <a:lnTo>
                  <a:pt x="3002186" y="2622453"/>
                </a:lnTo>
                <a:lnTo>
                  <a:pt x="0" y="2622453"/>
                </a:lnTo>
                <a:lnTo>
                  <a:pt x="0" y="1430607"/>
                </a:lnTo>
                <a:close/>
              </a:path>
            </a:pathLst>
          </a:custGeom>
        </p:spPr>
      </p:pic>
      <p:sp>
        <p:nvSpPr>
          <p:cNvPr id="18" name="Isosceles Triangle 30">
            <a:extLst>
              <a:ext uri="{FF2B5EF4-FFF2-40B4-BE49-F238E27FC236}">
                <a16:creationId xmlns:a16="http://schemas.microsoft.com/office/drawing/2014/main" id="{B09A8B04-373D-40BD-9442-2D3540D3C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5">
            <a:extLst>
              <a:ext uri="{FF2B5EF4-FFF2-40B4-BE49-F238E27FC236}">
                <a16:creationId xmlns:a16="http://schemas.microsoft.com/office/drawing/2014/main" id="{B5028193-7250-4674-AA37-E9040429AE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2887" y="4236854"/>
            <a:ext cx="32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9D65050F-BD00-4AD6-8E33-FF8CD05378D3}"/>
              </a:ext>
            </a:extLst>
          </p:cNvPr>
          <p:cNvSpPr>
            <a:spLocks noGrp="1"/>
          </p:cNvSpPr>
          <p:nvPr>
            <p:ph idx="1"/>
          </p:nvPr>
        </p:nvSpPr>
        <p:spPr>
          <a:xfrm>
            <a:off x="3251201" y="1270000"/>
            <a:ext cx="6056667" cy="5503333"/>
          </a:xfrm>
        </p:spPr>
        <p:txBody>
          <a:bodyPr>
            <a:normAutofit fontScale="55000" lnSpcReduction="20000"/>
          </a:bodyPr>
          <a:lstStyle/>
          <a:p>
            <a:pPr lvl="2"/>
            <a:r>
              <a:rPr lang="en-CA" sz="3600" dirty="0"/>
              <a:t>Ontario has large potential supply of wind and solar energy.</a:t>
            </a:r>
          </a:p>
          <a:p>
            <a:pPr lvl="2"/>
            <a:r>
              <a:rPr lang="en-CA" sz="3600" dirty="0"/>
              <a:t>Off-shore wind in Great Lakes could produce 111.5 billion kWh per year, which is equivalent to 82% of Ontario’s annual electricity consumption.</a:t>
            </a:r>
          </a:p>
          <a:p>
            <a:pPr lvl="2"/>
            <a:r>
              <a:rPr lang="en-CA" sz="3600" dirty="0"/>
              <a:t>Since wind doesn’t always blow and sun doesn’t always shine, these options must be combined with storage systems if they are to displace gas generation during </a:t>
            </a:r>
            <a:r>
              <a:rPr lang="en-CA" sz="3600" i="1" dirty="0"/>
              <a:t>every </a:t>
            </a:r>
            <a:r>
              <a:rPr lang="en-CA" sz="3600" dirty="0"/>
              <a:t>hour of the year.</a:t>
            </a:r>
          </a:p>
          <a:p>
            <a:pPr lvl="2"/>
            <a:r>
              <a:rPr lang="en-CA" sz="3600" dirty="0"/>
              <a:t>According to a Massachusetts Institute of Technology (MIT) study, Hydro Quebec’s existing hydro-electric reservoirs are the best storage (load balancing) option for New England and New York wind and solar energy.</a:t>
            </a:r>
          </a:p>
          <a:p>
            <a:pPr lvl="2"/>
            <a:r>
              <a:rPr lang="en-CA" sz="3600" dirty="0"/>
              <a:t>Working with Quebec is also a way for Ontario to cost-effectively achieve a zero carbon grid.</a:t>
            </a:r>
          </a:p>
          <a:p>
            <a:endParaRPr lang="en-CA" dirty="0"/>
          </a:p>
        </p:txBody>
      </p:sp>
    </p:spTree>
    <p:extLst>
      <p:ext uri="{BB962C8B-B14F-4D97-AF65-F5344CB8AC3E}">
        <p14:creationId xmlns:p14="http://schemas.microsoft.com/office/powerpoint/2010/main" val="267280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C797-D602-4178-A2F7-42399C5EAD94}"/>
              </a:ext>
            </a:extLst>
          </p:cNvPr>
          <p:cNvSpPr>
            <a:spLocks noGrp="1"/>
          </p:cNvSpPr>
          <p:nvPr>
            <p:ph type="title"/>
          </p:nvPr>
        </p:nvSpPr>
        <p:spPr>
          <a:xfrm>
            <a:off x="5536734" y="711200"/>
            <a:ext cx="3737268" cy="1505589"/>
          </a:xfrm>
        </p:spPr>
        <p:txBody>
          <a:bodyPr>
            <a:normAutofit/>
          </a:bodyPr>
          <a:lstStyle/>
          <a:p>
            <a:r>
              <a:rPr lang="en-US" sz="3800" b="1" dirty="0"/>
              <a:t>Stopping gas-fired exports</a:t>
            </a:r>
            <a:endParaRPr lang="en-CA" sz="3800" b="1" dirty="0"/>
          </a:p>
        </p:txBody>
      </p:sp>
      <p:sp>
        <p:nvSpPr>
          <p:cNvPr id="3" name="Content Placeholder 2">
            <a:extLst>
              <a:ext uri="{FF2B5EF4-FFF2-40B4-BE49-F238E27FC236}">
                <a16:creationId xmlns:a16="http://schemas.microsoft.com/office/drawing/2014/main" id="{F13CBF4F-C897-4F65-B906-9A2795B75B1E}"/>
              </a:ext>
            </a:extLst>
          </p:cNvPr>
          <p:cNvSpPr>
            <a:spLocks noGrp="1"/>
          </p:cNvSpPr>
          <p:nvPr>
            <p:ph idx="1"/>
          </p:nvPr>
        </p:nvSpPr>
        <p:spPr>
          <a:xfrm>
            <a:off x="5209563" y="2266027"/>
            <a:ext cx="4064439" cy="3880773"/>
          </a:xfrm>
        </p:spPr>
        <p:txBody>
          <a:bodyPr>
            <a:normAutofit/>
          </a:bodyPr>
          <a:lstStyle/>
          <a:p>
            <a:pPr lvl="0"/>
            <a:r>
              <a:rPr lang="en-CA" sz="2400" dirty="0"/>
              <a:t>In 2019 Ontario’s gas plants exported 3.4 billion kWh of electricity.</a:t>
            </a:r>
          </a:p>
          <a:p>
            <a:pPr lvl="0"/>
            <a:r>
              <a:rPr lang="en-CA" sz="2400" dirty="0"/>
              <a:t>That is, 35% of their total output was exported.</a:t>
            </a:r>
          </a:p>
          <a:p>
            <a:pPr lvl="0"/>
            <a:r>
              <a:rPr lang="en-CA" sz="2400" dirty="0"/>
              <a:t>We can reduce our greenhouse gas pollution by curtailing our exports of gas-fired generation.</a:t>
            </a:r>
          </a:p>
          <a:p>
            <a:endParaRPr lang="en-CA" dirty="0"/>
          </a:p>
        </p:txBody>
      </p:sp>
      <p:pic>
        <p:nvPicPr>
          <p:cNvPr id="5" name="Picture 4" descr="A picture containing outdoor, pylon, object, bridge&#10;&#10;Description automatically generated">
            <a:extLst>
              <a:ext uri="{FF2B5EF4-FFF2-40B4-BE49-F238E27FC236}">
                <a16:creationId xmlns:a16="http://schemas.microsoft.com/office/drawing/2014/main" id="{8A5EF3CB-4BA2-489E-A06E-6D8B22F9F24F}"/>
              </a:ext>
            </a:extLst>
          </p:cNvPr>
          <p:cNvPicPr>
            <a:picLocks noChangeAspect="1"/>
          </p:cNvPicPr>
          <p:nvPr/>
        </p:nvPicPr>
        <p:blipFill rotWithShape="1">
          <a:blip r:embed="rId2"/>
          <a:srcRect l="33859" r="32315"/>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Isosceles Triangle 1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874654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86C1-3DFE-4FB5-91F3-CBAB2690778C}"/>
              </a:ext>
            </a:extLst>
          </p:cNvPr>
          <p:cNvSpPr>
            <a:spLocks noGrp="1"/>
          </p:cNvSpPr>
          <p:nvPr>
            <p:ph type="title"/>
          </p:nvPr>
        </p:nvSpPr>
        <p:spPr>
          <a:xfrm>
            <a:off x="304801" y="609600"/>
            <a:ext cx="9279466" cy="1320800"/>
          </a:xfrm>
        </p:spPr>
        <p:txBody>
          <a:bodyPr>
            <a:normAutofit/>
          </a:bodyPr>
          <a:lstStyle/>
          <a:p>
            <a:r>
              <a:rPr lang="en-US" sz="3800" b="1" dirty="0"/>
              <a:t>Reaching Ontario’s 2030 Climate Target</a:t>
            </a:r>
            <a:endParaRPr lang="en-CA" sz="3800" b="1" dirty="0"/>
          </a:p>
        </p:txBody>
      </p:sp>
      <p:sp>
        <p:nvSpPr>
          <p:cNvPr id="3" name="Content Placeholder 2">
            <a:extLst>
              <a:ext uri="{FF2B5EF4-FFF2-40B4-BE49-F238E27FC236}">
                <a16:creationId xmlns:a16="http://schemas.microsoft.com/office/drawing/2014/main" id="{DDD2B393-759D-4378-90D3-464C490C94CC}"/>
              </a:ext>
            </a:extLst>
          </p:cNvPr>
          <p:cNvSpPr>
            <a:spLocks noGrp="1"/>
          </p:cNvSpPr>
          <p:nvPr>
            <p:ph idx="1"/>
          </p:nvPr>
        </p:nvSpPr>
        <p:spPr>
          <a:xfrm>
            <a:off x="791634" y="1412443"/>
            <a:ext cx="8596668" cy="3880773"/>
          </a:xfrm>
        </p:spPr>
        <p:txBody>
          <a:bodyPr/>
          <a:lstStyle/>
          <a:p>
            <a:pPr lvl="0"/>
            <a:r>
              <a:rPr lang="en-CA" sz="2000" dirty="0"/>
              <a:t>According to Ontario’s Auditor General, we need to implement measures that will reduce our greenhouse gas pollution by an additional 7.3 to 14 million tonnes per year to achieve our 2030 climate target.</a:t>
            </a:r>
          </a:p>
          <a:p>
            <a:pPr lvl="0"/>
            <a:r>
              <a:rPr lang="en-CA" sz="2000" dirty="0"/>
              <a:t>A phase-out of Ontario’s gas plants would provide our province with all or virtually all of the incremental pollution reductions that it needs to achieve its 2030 climate target.</a:t>
            </a:r>
          </a:p>
          <a:p>
            <a:endParaRPr lang="en-CA" dirty="0"/>
          </a:p>
        </p:txBody>
      </p:sp>
      <p:pic>
        <p:nvPicPr>
          <p:cNvPr id="7" name="Picture 6" descr="A screenshot of a cell phone&#10;&#10;Description automatically generated">
            <a:extLst>
              <a:ext uri="{FF2B5EF4-FFF2-40B4-BE49-F238E27FC236}">
                <a16:creationId xmlns:a16="http://schemas.microsoft.com/office/drawing/2014/main" id="{C0C55E01-3DA0-4D0E-B7E1-95CABA4D6EB9}"/>
              </a:ext>
            </a:extLst>
          </p:cNvPr>
          <p:cNvPicPr>
            <a:picLocks noChangeAspect="1"/>
          </p:cNvPicPr>
          <p:nvPr/>
        </p:nvPicPr>
        <p:blipFill>
          <a:blip r:embed="rId2"/>
          <a:stretch>
            <a:fillRect/>
          </a:stretch>
        </p:blipFill>
        <p:spPr>
          <a:xfrm>
            <a:off x="304801" y="3849275"/>
            <a:ext cx="10631537" cy="3008725"/>
          </a:xfrm>
          <a:prstGeom prst="rect">
            <a:avLst/>
          </a:prstGeom>
        </p:spPr>
      </p:pic>
    </p:spTree>
    <p:extLst>
      <p:ext uri="{BB962C8B-B14F-4D97-AF65-F5344CB8AC3E}">
        <p14:creationId xmlns:p14="http://schemas.microsoft.com/office/powerpoint/2010/main" val="4048616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5303DB5-8329-4B39-A56D-FC1CC70313F2}"/>
              </a:ext>
            </a:extLst>
          </p:cNvPr>
          <p:cNvSpPr>
            <a:spLocks noGrp="1"/>
          </p:cNvSpPr>
          <p:nvPr>
            <p:ph type="title"/>
          </p:nvPr>
        </p:nvSpPr>
        <p:spPr>
          <a:xfrm>
            <a:off x="387779" y="651163"/>
            <a:ext cx="3843375" cy="5175624"/>
          </a:xfrm>
        </p:spPr>
        <p:txBody>
          <a:bodyPr anchor="ctr">
            <a:normAutofit/>
          </a:bodyPr>
          <a:lstStyle/>
          <a:p>
            <a:r>
              <a:rPr lang="en-US" sz="4000" b="1" dirty="0">
                <a:solidFill>
                  <a:schemeClr val="tx1">
                    <a:lumMod val="85000"/>
                    <a:lumOff val="15000"/>
                  </a:schemeClr>
                </a:solidFill>
              </a:rPr>
              <a:t>How Ontario can phase out gas</a:t>
            </a:r>
            <a:endParaRPr lang="en-CA" sz="4000" b="1" dirty="0">
              <a:solidFill>
                <a:schemeClr val="tx1">
                  <a:lumMod val="85000"/>
                  <a:lumOff val="15000"/>
                </a:schemeClr>
              </a:solidFill>
            </a:endParaRP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2ABF810-889E-415F-9038-6234275301A4}"/>
              </a:ext>
            </a:extLst>
          </p:cNvPr>
          <p:cNvSpPr>
            <a:spLocks noGrp="1"/>
          </p:cNvSpPr>
          <p:nvPr>
            <p:ph idx="1"/>
          </p:nvPr>
        </p:nvSpPr>
        <p:spPr>
          <a:xfrm>
            <a:off x="4815858" y="160867"/>
            <a:ext cx="7376142" cy="6866466"/>
          </a:xfrm>
        </p:spPr>
        <p:txBody>
          <a:bodyPr anchor="ctr">
            <a:normAutofit fontScale="92500" lnSpcReduction="10000"/>
          </a:bodyPr>
          <a:lstStyle/>
          <a:p>
            <a:pPr>
              <a:lnSpc>
                <a:spcPct val="90000"/>
              </a:lnSpc>
            </a:pPr>
            <a:r>
              <a:rPr lang="en-CA" sz="2000" b="1" dirty="0">
                <a:solidFill>
                  <a:schemeClr val="bg1"/>
                </a:solidFill>
              </a:rPr>
              <a:t>1. Direct the Independent Electricity System Operator (IESO) to maximize its spot market purchases of Quebec waterpower before it dispatches gas-fired generation.</a:t>
            </a:r>
          </a:p>
          <a:p>
            <a:pPr>
              <a:lnSpc>
                <a:spcPct val="90000"/>
              </a:lnSpc>
            </a:pPr>
            <a:r>
              <a:rPr lang="en-CA" sz="2000" b="1" dirty="0">
                <a:solidFill>
                  <a:schemeClr val="bg1"/>
                </a:solidFill>
              </a:rPr>
              <a:t>2. Direct the IESO to stop its spot market gas-fired electricity exports (except for emergency exports).</a:t>
            </a:r>
          </a:p>
          <a:p>
            <a:pPr>
              <a:lnSpc>
                <a:spcPct val="90000"/>
              </a:lnSpc>
            </a:pPr>
            <a:r>
              <a:rPr lang="en-CA" sz="2000" b="1" dirty="0">
                <a:solidFill>
                  <a:schemeClr val="bg1"/>
                </a:solidFill>
              </a:rPr>
              <a:t>3. Direct the IESO to pay residential, commercial, institutional and industrial consumers up to the price of nuclear electricity (e.g., 9.5 cents per kWh in 2020) for each kWh they save by investing in energy efficiency.</a:t>
            </a:r>
          </a:p>
          <a:p>
            <a:pPr>
              <a:lnSpc>
                <a:spcPct val="90000"/>
              </a:lnSpc>
            </a:pPr>
            <a:r>
              <a:rPr lang="en-CA" sz="2000" b="1" dirty="0">
                <a:solidFill>
                  <a:schemeClr val="bg1"/>
                </a:solidFill>
              </a:rPr>
              <a:t>4. Direct Hydro One to build a new 20 km transmission line in Ottawa, to increase our ability to import Quebec power by 17.5 billion kWh per year, at a cost of approximately $80 million.</a:t>
            </a:r>
          </a:p>
          <a:p>
            <a:pPr>
              <a:lnSpc>
                <a:spcPct val="90000"/>
              </a:lnSpc>
            </a:pPr>
            <a:r>
              <a:rPr lang="en-CA" sz="2000" b="1" dirty="0">
                <a:solidFill>
                  <a:schemeClr val="bg1"/>
                </a:solidFill>
              </a:rPr>
              <a:t>5. Direct the IESO to seek to negotiate long-term electricity supply and storage (load balancing) contracts with Hydro Quebec to help phase-out our gas plants and to meet our electricity needs at a lower cost than re-building up to 10 nuclear reactors.</a:t>
            </a:r>
          </a:p>
          <a:p>
            <a:pPr>
              <a:lnSpc>
                <a:spcPct val="90000"/>
              </a:lnSpc>
            </a:pPr>
            <a:r>
              <a:rPr lang="en-CA" sz="2000" b="1" dirty="0">
                <a:solidFill>
                  <a:schemeClr val="bg1"/>
                </a:solidFill>
              </a:rPr>
              <a:t>6. Put a moratorium on the re-building of our aging nuclear reactors while the IESO seeks to negotiate long-term electricity supply and storage contracts with Hydro Quebec.</a:t>
            </a:r>
          </a:p>
          <a:p>
            <a:pPr>
              <a:lnSpc>
                <a:spcPct val="90000"/>
              </a:lnSpc>
            </a:pPr>
            <a:r>
              <a:rPr lang="en-CA" sz="2000" b="1" dirty="0">
                <a:solidFill>
                  <a:schemeClr val="bg1"/>
                </a:solidFill>
              </a:rPr>
              <a:t>7. Direct the IESO to purchase Made-in-Ontario wind and solar power that can keep our lights on at a cost that is less than the price of nuclear electricity (e.g., 9.5 cents per kWh in 2020).</a:t>
            </a:r>
          </a:p>
          <a:p>
            <a:pPr>
              <a:lnSpc>
                <a:spcPct val="90000"/>
              </a:lnSpc>
            </a:pPr>
            <a:endParaRPr lang="en-CA" sz="1300" dirty="0">
              <a:solidFill>
                <a:srgbClr val="FFFFFF"/>
              </a:solidFill>
            </a:endParaRPr>
          </a:p>
        </p:txBody>
      </p:sp>
    </p:spTree>
    <p:extLst>
      <p:ext uri="{BB962C8B-B14F-4D97-AF65-F5344CB8AC3E}">
        <p14:creationId xmlns:p14="http://schemas.microsoft.com/office/powerpoint/2010/main" val="112037301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wearing a blue shirt and smiling at the camera&#10;&#10;Description automatically generated">
            <a:extLst>
              <a:ext uri="{FF2B5EF4-FFF2-40B4-BE49-F238E27FC236}">
                <a16:creationId xmlns:a16="http://schemas.microsoft.com/office/drawing/2014/main" id="{AF02498F-4056-49E5-B09D-9CDBB6C9684D}"/>
              </a:ext>
            </a:extLst>
          </p:cNvPr>
          <p:cNvPicPr>
            <a:picLocks noChangeAspect="1"/>
          </p:cNvPicPr>
          <p:nvPr/>
        </p:nvPicPr>
        <p:blipFill rotWithShape="1">
          <a:blip r:embed="rId2"/>
          <a:srcRect t="5455" r="-2" b="19203"/>
          <a:stretch/>
        </p:blipFill>
        <p:spPr>
          <a:xfrm>
            <a:off x="103239"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3ACFC11E-53B0-410D-9BB8-CE074A16FAC3}"/>
              </a:ext>
            </a:extLst>
          </p:cNvPr>
          <p:cNvSpPr>
            <a:spLocks noGrp="1"/>
          </p:cNvSpPr>
          <p:nvPr>
            <p:ph type="title"/>
          </p:nvPr>
        </p:nvSpPr>
        <p:spPr>
          <a:xfrm>
            <a:off x="4040692" y="643466"/>
            <a:ext cx="5114776" cy="1320800"/>
          </a:xfrm>
        </p:spPr>
        <p:txBody>
          <a:bodyPr>
            <a:normAutofit/>
          </a:bodyPr>
          <a:lstStyle/>
          <a:p>
            <a:r>
              <a:rPr lang="en-US" sz="4000" b="1" dirty="0"/>
              <a:t>Making it happen</a:t>
            </a:r>
            <a:endParaRPr lang="en-CA" sz="4000" b="1" dirty="0"/>
          </a:p>
        </p:txBody>
      </p:sp>
      <p:pic>
        <p:nvPicPr>
          <p:cNvPr id="7" name="Picture 6" descr="A person wearing a suit and tie&#10;&#10;Description automatically generated">
            <a:extLst>
              <a:ext uri="{FF2B5EF4-FFF2-40B4-BE49-F238E27FC236}">
                <a16:creationId xmlns:a16="http://schemas.microsoft.com/office/drawing/2014/main" id="{FCF6FAC5-6EDF-4153-88B5-5EC894770BD6}"/>
              </a:ext>
            </a:extLst>
          </p:cNvPr>
          <p:cNvPicPr>
            <a:picLocks noChangeAspect="1"/>
          </p:cNvPicPr>
          <p:nvPr/>
        </p:nvPicPr>
        <p:blipFill rotWithShape="1">
          <a:blip r:embed="rId3"/>
          <a:srcRect l="17550" r="24800"/>
          <a:stretch/>
        </p:blipFill>
        <p:spPr>
          <a:xfrm>
            <a:off x="-230766" y="3428997"/>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6" name="Straight Connector 11">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E4D8C77-A42F-42BC-B106-69E28CABB97A}"/>
              </a:ext>
            </a:extLst>
          </p:cNvPr>
          <p:cNvSpPr>
            <a:spLocks noGrp="1"/>
          </p:cNvSpPr>
          <p:nvPr>
            <p:ph idx="1"/>
          </p:nvPr>
        </p:nvSpPr>
        <p:spPr>
          <a:xfrm>
            <a:off x="3733159" y="1714499"/>
            <a:ext cx="5966908" cy="4697409"/>
          </a:xfrm>
        </p:spPr>
        <p:txBody>
          <a:bodyPr>
            <a:normAutofit/>
          </a:bodyPr>
          <a:lstStyle/>
          <a:p>
            <a:pPr lvl="0"/>
            <a:r>
              <a:rPr lang="en-CA" sz="2400" dirty="0"/>
              <a:t>We need strong leadership from our municipal councils and provincial opposition leaders.</a:t>
            </a:r>
          </a:p>
          <a:p>
            <a:pPr lvl="0"/>
            <a:r>
              <a:rPr lang="en-CA" sz="2400" dirty="0"/>
              <a:t>Ask your municipal council, Andrea Horwath and Steven Del </a:t>
            </a:r>
            <a:r>
              <a:rPr lang="en-CA" sz="2400" dirty="0" err="1"/>
              <a:t>Duca</a:t>
            </a:r>
            <a:r>
              <a:rPr lang="en-CA" sz="2400" dirty="0"/>
              <a:t> to call for the phase-out of Ontario’s gas plants by 2030; and an interim 2.5 million tonne per year cap on the gas plants’ GHG pollution asap.</a:t>
            </a:r>
          </a:p>
          <a:p>
            <a:pPr lvl="0"/>
            <a:r>
              <a:rPr lang="en-CA" sz="2800" b="1" dirty="0"/>
              <a:t>Sign our petition: </a:t>
            </a:r>
            <a:r>
              <a:rPr lang="en-CA" sz="3200" b="1" dirty="0"/>
              <a:t>OntarioClimateAction.ca</a:t>
            </a:r>
          </a:p>
          <a:p>
            <a:endParaRPr lang="en-CA" dirty="0"/>
          </a:p>
        </p:txBody>
      </p:sp>
    </p:spTree>
    <p:extLst>
      <p:ext uri="{BB962C8B-B14F-4D97-AF65-F5344CB8AC3E}">
        <p14:creationId xmlns:p14="http://schemas.microsoft.com/office/powerpoint/2010/main" val="394920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map&#10;&#10;Description automatically generated">
            <a:extLst>
              <a:ext uri="{FF2B5EF4-FFF2-40B4-BE49-F238E27FC236}">
                <a16:creationId xmlns:a16="http://schemas.microsoft.com/office/drawing/2014/main" id="{24352B0A-54DC-194D-8231-E2F1B7A98B17}"/>
              </a:ext>
            </a:extLst>
          </p:cNvPr>
          <p:cNvPicPr>
            <a:picLocks noChangeAspect="1"/>
          </p:cNvPicPr>
          <p:nvPr/>
        </p:nvPicPr>
        <p:blipFill>
          <a:blip r:embed="rId2"/>
          <a:stretch>
            <a:fillRect/>
          </a:stretch>
        </p:blipFill>
        <p:spPr>
          <a:xfrm>
            <a:off x="1012055" y="0"/>
            <a:ext cx="9575913" cy="7534381"/>
          </a:xfrm>
          <a:prstGeom prst="rect">
            <a:avLst/>
          </a:prstGeom>
        </p:spPr>
      </p:pic>
      <p:sp>
        <p:nvSpPr>
          <p:cNvPr id="2" name="Rectangle 1">
            <a:extLst>
              <a:ext uri="{FF2B5EF4-FFF2-40B4-BE49-F238E27FC236}">
                <a16:creationId xmlns:a16="http://schemas.microsoft.com/office/drawing/2014/main" id="{22D9B255-C16B-4E56-9422-84613E472E47}"/>
              </a:ext>
            </a:extLst>
          </p:cNvPr>
          <p:cNvSpPr/>
          <p:nvPr/>
        </p:nvSpPr>
        <p:spPr>
          <a:xfrm>
            <a:off x="-115410" y="0"/>
            <a:ext cx="11274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279929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97CDA-A6B4-4E44-BA23-14E4AC4834AA}"/>
              </a:ext>
            </a:extLst>
          </p:cNvPr>
          <p:cNvSpPr>
            <a:spLocks noGrp="1"/>
          </p:cNvSpPr>
          <p:nvPr>
            <p:ph type="title"/>
          </p:nvPr>
        </p:nvSpPr>
        <p:spPr>
          <a:xfrm>
            <a:off x="1233183" y="2260381"/>
            <a:ext cx="7098364" cy="1168620"/>
          </a:xfrm>
        </p:spPr>
        <p:txBody>
          <a:bodyPr>
            <a:normAutofit/>
          </a:bodyPr>
          <a:lstStyle/>
          <a:p>
            <a:pPr algn="ctr"/>
            <a:r>
              <a:rPr lang="en-US" sz="4400" b="1" dirty="0"/>
              <a:t>Let’s get to work!</a:t>
            </a:r>
            <a:endParaRPr lang="en-CA" sz="4400" b="1" dirty="0"/>
          </a:p>
        </p:txBody>
      </p:sp>
      <p:sp>
        <p:nvSpPr>
          <p:cNvPr id="6" name="TextBox 5">
            <a:extLst>
              <a:ext uri="{FF2B5EF4-FFF2-40B4-BE49-F238E27FC236}">
                <a16:creationId xmlns:a16="http://schemas.microsoft.com/office/drawing/2014/main" id="{7E77E7A8-F909-403B-A6A3-2E869B002E7B}"/>
              </a:ext>
            </a:extLst>
          </p:cNvPr>
          <p:cNvSpPr txBox="1"/>
          <p:nvPr/>
        </p:nvSpPr>
        <p:spPr>
          <a:xfrm>
            <a:off x="540144" y="3429000"/>
            <a:ext cx="3844028" cy="1107996"/>
          </a:xfrm>
          <a:prstGeom prst="rect">
            <a:avLst/>
          </a:prstGeom>
          <a:noFill/>
        </p:spPr>
        <p:txBody>
          <a:bodyPr wrap="square" rtlCol="0">
            <a:spAutoFit/>
          </a:bodyPr>
          <a:lstStyle/>
          <a:p>
            <a:r>
              <a:rPr lang="en-CA" sz="2400" b="1" dirty="0"/>
              <a:t>Jack Gibbons</a:t>
            </a:r>
          </a:p>
          <a:p>
            <a:r>
              <a:rPr lang="en-CA" sz="2400" b="1" dirty="0"/>
              <a:t>jack@cleanairalliance.org</a:t>
            </a:r>
            <a:endParaRPr lang="en-CA" sz="2400" dirty="0"/>
          </a:p>
          <a:p>
            <a:endParaRPr lang="en-CA" dirty="0"/>
          </a:p>
        </p:txBody>
      </p:sp>
      <p:sp>
        <p:nvSpPr>
          <p:cNvPr id="7" name="TextBox 6">
            <a:extLst>
              <a:ext uri="{FF2B5EF4-FFF2-40B4-BE49-F238E27FC236}">
                <a16:creationId xmlns:a16="http://schemas.microsoft.com/office/drawing/2014/main" id="{5CD38373-DC64-436D-8412-1C4C8357443C}"/>
              </a:ext>
            </a:extLst>
          </p:cNvPr>
          <p:cNvSpPr txBox="1"/>
          <p:nvPr/>
        </p:nvSpPr>
        <p:spPr>
          <a:xfrm>
            <a:off x="5542218" y="3398223"/>
            <a:ext cx="4531223" cy="1138773"/>
          </a:xfrm>
          <a:prstGeom prst="rect">
            <a:avLst/>
          </a:prstGeom>
          <a:noFill/>
        </p:spPr>
        <p:txBody>
          <a:bodyPr wrap="square" rtlCol="0">
            <a:spAutoFit/>
          </a:bodyPr>
          <a:lstStyle/>
          <a:p>
            <a:r>
              <a:rPr lang="en-CA" sz="2400" b="1" dirty="0"/>
              <a:t>Angela Bischoff</a:t>
            </a:r>
            <a:endParaRPr lang="en-CA" sz="2400" dirty="0"/>
          </a:p>
          <a:p>
            <a:r>
              <a:rPr lang="en-CA" sz="2400" b="1" dirty="0"/>
              <a:t>angela@cleanairalliance.org</a:t>
            </a:r>
            <a:endParaRPr lang="en-CA" sz="2400" dirty="0"/>
          </a:p>
          <a:p>
            <a:endParaRPr lang="en-CA" sz="2000" dirty="0"/>
          </a:p>
        </p:txBody>
      </p:sp>
      <p:pic>
        <p:nvPicPr>
          <p:cNvPr id="8" name="Picture 7" descr="A picture containing drawing&#10;&#10;Description automatically generated">
            <a:extLst>
              <a:ext uri="{FF2B5EF4-FFF2-40B4-BE49-F238E27FC236}">
                <a16:creationId xmlns:a16="http://schemas.microsoft.com/office/drawing/2014/main" id="{C5F1BB6C-EE2D-4699-B07E-0DD1376AE47A}"/>
              </a:ext>
            </a:extLst>
          </p:cNvPr>
          <p:cNvPicPr>
            <a:picLocks noChangeAspect="1"/>
          </p:cNvPicPr>
          <p:nvPr/>
        </p:nvPicPr>
        <p:blipFill>
          <a:blip r:embed="rId2"/>
          <a:stretch>
            <a:fillRect/>
          </a:stretch>
        </p:blipFill>
        <p:spPr>
          <a:xfrm>
            <a:off x="3813602" y="577363"/>
            <a:ext cx="2000605" cy="1130342"/>
          </a:xfrm>
          <a:prstGeom prst="rect">
            <a:avLst/>
          </a:prstGeom>
        </p:spPr>
      </p:pic>
      <p:sp>
        <p:nvSpPr>
          <p:cNvPr id="9" name="TextBox 8">
            <a:extLst>
              <a:ext uri="{FF2B5EF4-FFF2-40B4-BE49-F238E27FC236}">
                <a16:creationId xmlns:a16="http://schemas.microsoft.com/office/drawing/2014/main" id="{3F47902A-2061-4F49-867F-45F653E9D0DC}"/>
              </a:ext>
            </a:extLst>
          </p:cNvPr>
          <p:cNvSpPr txBox="1"/>
          <p:nvPr/>
        </p:nvSpPr>
        <p:spPr>
          <a:xfrm>
            <a:off x="863777" y="4544387"/>
            <a:ext cx="7035282" cy="1479251"/>
          </a:xfrm>
          <a:prstGeom prst="rect">
            <a:avLst/>
          </a:prstGeom>
          <a:noFill/>
        </p:spPr>
        <p:txBody>
          <a:bodyPr wrap="square" rtlCol="0">
            <a:spAutoFit/>
          </a:bodyPr>
          <a:lstStyle/>
          <a:p>
            <a:pPr algn="ctr">
              <a:lnSpc>
                <a:spcPct val="150000"/>
              </a:lnSpc>
            </a:pPr>
            <a:r>
              <a:rPr lang="en-US" sz="3200" b="1" dirty="0" err="1"/>
              <a:t>CleanAirAlliance.org</a:t>
            </a:r>
            <a:endParaRPr lang="en-US" sz="3200" b="1" dirty="0"/>
          </a:p>
          <a:p>
            <a:pPr algn="ctr">
              <a:lnSpc>
                <a:spcPct val="150000"/>
              </a:lnSpc>
            </a:pPr>
            <a:r>
              <a:rPr lang="en-US" sz="3200" b="1" dirty="0" err="1"/>
              <a:t>OntarioClimateAction.ca</a:t>
            </a:r>
            <a:r>
              <a:rPr lang="en-US" sz="3200" b="1" dirty="0"/>
              <a:t> </a:t>
            </a:r>
            <a:endParaRPr lang="en-CA" sz="3200" b="1" dirty="0"/>
          </a:p>
        </p:txBody>
      </p:sp>
    </p:spTree>
    <p:extLst>
      <p:ext uri="{BB962C8B-B14F-4D97-AF65-F5344CB8AC3E}">
        <p14:creationId xmlns:p14="http://schemas.microsoft.com/office/powerpoint/2010/main" val="424386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ECF85-9F41-4A36-A653-D666FB96127B}"/>
              </a:ext>
            </a:extLst>
          </p:cNvPr>
          <p:cNvSpPr>
            <a:spLocks noGrp="1"/>
          </p:cNvSpPr>
          <p:nvPr>
            <p:ph type="title"/>
          </p:nvPr>
        </p:nvSpPr>
        <p:spPr>
          <a:xfrm>
            <a:off x="664384" y="698084"/>
            <a:ext cx="9712411" cy="1320800"/>
          </a:xfrm>
        </p:spPr>
        <p:txBody>
          <a:bodyPr>
            <a:normAutofit/>
          </a:bodyPr>
          <a:lstStyle/>
          <a:p>
            <a:r>
              <a:rPr lang="en-US" sz="3800" b="1" dirty="0"/>
              <a:t>Ontario’s rising emissions</a:t>
            </a:r>
            <a:endParaRPr lang="en-CA" sz="3800" b="1" dirty="0"/>
          </a:p>
        </p:txBody>
      </p:sp>
      <p:sp>
        <p:nvSpPr>
          <p:cNvPr id="5" name="TextBox 4">
            <a:extLst>
              <a:ext uri="{FF2B5EF4-FFF2-40B4-BE49-F238E27FC236}">
                <a16:creationId xmlns:a16="http://schemas.microsoft.com/office/drawing/2014/main" id="{FDF5D0C6-2D4C-4E9D-B291-DE9CA0F78BFA}"/>
              </a:ext>
            </a:extLst>
          </p:cNvPr>
          <p:cNvSpPr txBox="1"/>
          <p:nvPr/>
        </p:nvSpPr>
        <p:spPr>
          <a:xfrm>
            <a:off x="2087843" y="6150333"/>
            <a:ext cx="5775649" cy="276999"/>
          </a:xfrm>
          <a:prstGeom prst="rect">
            <a:avLst/>
          </a:prstGeom>
          <a:noFill/>
        </p:spPr>
        <p:txBody>
          <a:bodyPr wrap="square" rtlCol="0">
            <a:spAutoFit/>
          </a:bodyPr>
          <a:lstStyle/>
          <a:p>
            <a:pPr algn="ctr"/>
            <a:r>
              <a:rPr lang="en-US" sz="1200" dirty="0"/>
              <a:t>(IESO)</a:t>
            </a:r>
            <a:endParaRPr lang="en-CA" sz="1200" dirty="0"/>
          </a:p>
        </p:txBody>
      </p:sp>
      <p:sp>
        <p:nvSpPr>
          <p:cNvPr id="6" name="TextBox 5">
            <a:extLst>
              <a:ext uri="{FF2B5EF4-FFF2-40B4-BE49-F238E27FC236}">
                <a16:creationId xmlns:a16="http://schemas.microsoft.com/office/drawing/2014/main" id="{96A29E51-BEF2-4F1C-89C6-3F9DE44BA94D}"/>
              </a:ext>
            </a:extLst>
          </p:cNvPr>
          <p:cNvSpPr txBox="1"/>
          <p:nvPr/>
        </p:nvSpPr>
        <p:spPr>
          <a:xfrm rot="16200000">
            <a:off x="-590244" y="3569082"/>
            <a:ext cx="3856216" cy="276999"/>
          </a:xfrm>
          <a:prstGeom prst="rect">
            <a:avLst/>
          </a:prstGeom>
          <a:noFill/>
        </p:spPr>
        <p:txBody>
          <a:bodyPr wrap="square" rtlCol="0">
            <a:spAutoFit/>
          </a:bodyPr>
          <a:lstStyle/>
          <a:p>
            <a:pPr algn="ctr"/>
            <a:r>
              <a:rPr lang="en-US" sz="1200" dirty="0" err="1"/>
              <a:t>Megatonnes</a:t>
            </a:r>
            <a:endParaRPr lang="en-CA" sz="1200" dirty="0"/>
          </a:p>
        </p:txBody>
      </p:sp>
      <p:pic>
        <p:nvPicPr>
          <p:cNvPr id="4" name="Picture 3" descr="A screenshot of a cell phone&#10;&#10;Description automatically generated">
            <a:extLst>
              <a:ext uri="{FF2B5EF4-FFF2-40B4-BE49-F238E27FC236}">
                <a16:creationId xmlns:a16="http://schemas.microsoft.com/office/drawing/2014/main" id="{2B6EBB6F-50BA-4E63-9A32-E6B84450F633}"/>
              </a:ext>
            </a:extLst>
          </p:cNvPr>
          <p:cNvPicPr>
            <a:picLocks noChangeAspect="1"/>
          </p:cNvPicPr>
          <p:nvPr/>
        </p:nvPicPr>
        <p:blipFill>
          <a:blip r:embed="rId2"/>
          <a:stretch>
            <a:fillRect/>
          </a:stretch>
        </p:blipFill>
        <p:spPr>
          <a:xfrm>
            <a:off x="320622" y="1635482"/>
            <a:ext cx="9545217" cy="4524433"/>
          </a:xfrm>
          <a:prstGeom prst="rect">
            <a:avLst/>
          </a:prstGeom>
        </p:spPr>
      </p:pic>
      <p:sp>
        <p:nvSpPr>
          <p:cNvPr id="8" name="Rectangle 7">
            <a:extLst>
              <a:ext uri="{FF2B5EF4-FFF2-40B4-BE49-F238E27FC236}">
                <a16:creationId xmlns:a16="http://schemas.microsoft.com/office/drawing/2014/main" id="{3EA1C9EA-8825-44E9-9B58-4FFFB9D7A586}"/>
              </a:ext>
            </a:extLst>
          </p:cNvPr>
          <p:cNvSpPr/>
          <p:nvPr/>
        </p:nvSpPr>
        <p:spPr>
          <a:xfrm>
            <a:off x="664384" y="1779473"/>
            <a:ext cx="811980" cy="306779"/>
          </a:xfrm>
          <a:prstGeom prst="rect">
            <a:avLst/>
          </a:prstGeom>
          <a:solidFill>
            <a:srgbClr val="27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4849C93A-970B-47C0-9812-E755389FE0D4}"/>
              </a:ext>
            </a:extLst>
          </p:cNvPr>
          <p:cNvSpPr/>
          <p:nvPr/>
        </p:nvSpPr>
        <p:spPr>
          <a:xfrm>
            <a:off x="2371725" y="2663982"/>
            <a:ext cx="138113" cy="306779"/>
          </a:xfrm>
          <a:prstGeom prst="rect">
            <a:avLst/>
          </a:prstGeom>
          <a:solidFill>
            <a:srgbClr val="27A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77022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vintage photo of an old building&#10;&#10;Description automatically generated">
            <a:extLst>
              <a:ext uri="{FF2B5EF4-FFF2-40B4-BE49-F238E27FC236}">
                <a16:creationId xmlns:a16="http://schemas.microsoft.com/office/drawing/2014/main" id="{0F7BD786-57E8-4A12-ABD8-6D7A45B885E4}"/>
              </a:ext>
            </a:extLst>
          </p:cNvPr>
          <p:cNvPicPr>
            <a:picLocks noChangeAspect="1"/>
          </p:cNvPicPr>
          <p:nvPr/>
        </p:nvPicPr>
        <p:blipFill rotWithShape="1">
          <a:blip r:embed="rId2"/>
          <a:srcRect l="22119" r="5683"/>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18F1E89-1109-4AFA-BD48-C0478391B4C6}"/>
              </a:ext>
            </a:extLst>
          </p:cNvPr>
          <p:cNvSpPr>
            <a:spLocks noGrp="1"/>
          </p:cNvSpPr>
          <p:nvPr>
            <p:ph type="title"/>
          </p:nvPr>
        </p:nvSpPr>
        <p:spPr>
          <a:xfrm>
            <a:off x="677333" y="609600"/>
            <a:ext cx="3851123" cy="1550988"/>
          </a:xfrm>
        </p:spPr>
        <p:txBody>
          <a:bodyPr>
            <a:noAutofit/>
          </a:bodyPr>
          <a:lstStyle/>
          <a:p>
            <a:pPr>
              <a:lnSpc>
                <a:spcPct val="90000"/>
              </a:lnSpc>
            </a:pPr>
            <a:r>
              <a:rPr lang="en-US" sz="3800" b="1" dirty="0"/>
              <a:t>What’s behind these rising emissions?</a:t>
            </a:r>
            <a:endParaRPr lang="en-CA" sz="3800" b="1" dirty="0"/>
          </a:p>
        </p:txBody>
      </p:sp>
      <p:sp>
        <p:nvSpPr>
          <p:cNvPr id="3" name="Content Placeholder 2">
            <a:extLst>
              <a:ext uri="{FF2B5EF4-FFF2-40B4-BE49-F238E27FC236}">
                <a16:creationId xmlns:a16="http://schemas.microsoft.com/office/drawing/2014/main" id="{BEA0394A-05B3-468D-9663-5A95A4767962}"/>
              </a:ext>
            </a:extLst>
          </p:cNvPr>
          <p:cNvSpPr>
            <a:spLocks noGrp="1"/>
          </p:cNvSpPr>
          <p:nvPr>
            <p:ph idx="1"/>
          </p:nvPr>
        </p:nvSpPr>
        <p:spPr>
          <a:xfrm>
            <a:off x="677334" y="2455333"/>
            <a:ext cx="3851122" cy="3586029"/>
          </a:xfrm>
        </p:spPr>
        <p:txBody>
          <a:bodyPr>
            <a:normAutofit/>
          </a:bodyPr>
          <a:lstStyle/>
          <a:p>
            <a:pPr lvl="0"/>
            <a:r>
              <a:rPr lang="en-CA" sz="2000" dirty="0"/>
              <a:t>Ontario’s demand for electricity will rise by about 1% per year.</a:t>
            </a:r>
          </a:p>
          <a:p>
            <a:pPr lvl="0"/>
            <a:r>
              <a:rPr lang="en-CA" sz="2000" dirty="0"/>
              <a:t>The Pickering Nuclear Station will close in 2024.</a:t>
            </a:r>
          </a:p>
          <a:p>
            <a:pPr lvl="0"/>
            <a:r>
              <a:rPr lang="en-CA" sz="2000" dirty="0"/>
              <a:t>Virtually all of our need for new electricity resources will be met by ramping up province’s gas-fired power plants.</a:t>
            </a:r>
          </a:p>
          <a:p>
            <a:endParaRPr lang="en-CA"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08205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21E5D2B-259E-422A-9F95-641E1DC2CFD0}"/>
              </a:ext>
            </a:extLst>
          </p:cNvPr>
          <p:cNvSpPr>
            <a:spLocks noGrp="1"/>
          </p:cNvSpPr>
          <p:nvPr>
            <p:ph type="title"/>
          </p:nvPr>
        </p:nvSpPr>
        <p:spPr>
          <a:xfrm>
            <a:off x="673754" y="643467"/>
            <a:ext cx="4203045" cy="1375608"/>
          </a:xfrm>
        </p:spPr>
        <p:txBody>
          <a:bodyPr anchor="ctr">
            <a:noAutofit/>
          </a:bodyPr>
          <a:lstStyle/>
          <a:p>
            <a:pPr>
              <a:lnSpc>
                <a:spcPct val="90000"/>
              </a:lnSpc>
            </a:pPr>
            <a:r>
              <a:rPr lang="en-US" sz="3200" b="1" dirty="0">
                <a:solidFill>
                  <a:schemeClr val="bg1"/>
                </a:solidFill>
              </a:rPr>
              <a:t>The Ford Government’s Electricity Plan</a:t>
            </a:r>
            <a:endParaRPr lang="en-CA" sz="3200" b="1" dirty="0">
              <a:solidFill>
                <a:schemeClr val="bg1"/>
              </a:solidFill>
            </a:endParaRPr>
          </a:p>
        </p:txBody>
      </p:sp>
      <p:sp>
        <p:nvSpPr>
          <p:cNvPr id="3" name="Content Placeholder 2">
            <a:extLst>
              <a:ext uri="{FF2B5EF4-FFF2-40B4-BE49-F238E27FC236}">
                <a16:creationId xmlns:a16="http://schemas.microsoft.com/office/drawing/2014/main" id="{752F157D-48F9-43E9-A9D9-3008DA45BA87}"/>
              </a:ext>
            </a:extLst>
          </p:cNvPr>
          <p:cNvSpPr>
            <a:spLocks noGrp="1"/>
          </p:cNvSpPr>
          <p:nvPr>
            <p:ph idx="1"/>
          </p:nvPr>
        </p:nvSpPr>
        <p:spPr>
          <a:xfrm>
            <a:off x="673754" y="2313972"/>
            <a:ext cx="3973943" cy="4053943"/>
          </a:xfrm>
        </p:spPr>
        <p:txBody>
          <a:bodyPr>
            <a:normAutofit fontScale="92500" lnSpcReduction="10000"/>
          </a:bodyPr>
          <a:lstStyle/>
          <a:p>
            <a:pPr>
              <a:lnSpc>
                <a:spcPct val="90000"/>
              </a:lnSpc>
            </a:pPr>
            <a:r>
              <a:rPr lang="en-US" sz="1900" dirty="0">
                <a:solidFill>
                  <a:schemeClr val="bg1"/>
                </a:solidFill>
              </a:rPr>
              <a:t>Ramping up the output of the province’s existing </a:t>
            </a:r>
            <a:r>
              <a:rPr lang="en-CA" sz="1900" dirty="0">
                <a:solidFill>
                  <a:schemeClr val="bg1"/>
                </a:solidFill>
              </a:rPr>
              <a:t>gas-fired power plants; </a:t>
            </a:r>
          </a:p>
          <a:p>
            <a:pPr>
              <a:lnSpc>
                <a:spcPct val="90000"/>
              </a:lnSpc>
            </a:pPr>
            <a:r>
              <a:rPr lang="en-US" sz="1900" dirty="0">
                <a:solidFill>
                  <a:schemeClr val="bg1"/>
                </a:solidFill>
              </a:rPr>
              <a:t>Re-building 10 of Ontario’s aging nuclear reactors at a forecast cost of $25.8 billion</a:t>
            </a:r>
          </a:p>
          <a:p>
            <a:pPr>
              <a:lnSpc>
                <a:spcPct val="90000"/>
              </a:lnSpc>
            </a:pPr>
            <a:r>
              <a:rPr lang="en-US" sz="1900" dirty="0">
                <a:solidFill>
                  <a:schemeClr val="bg1"/>
                </a:solidFill>
              </a:rPr>
              <a:t>Working with New Brunswick and Saskatchewan to develop and deploy small modular nuclear </a:t>
            </a:r>
            <a:r>
              <a:rPr lang="en-CA" sz="1900" dirty="0">
                <a:solidFill>
                  <a:schemeClr val="bg1"/>
                </a:solidFill>
              </a:rPr>
              <a:t>reactors; and</a:t>
            </a:r>
          </a:p>
          <a:p>
            <a:pPr>
              <a:lnSpc>
                <a:spcPct val="90000"/>
              </a:lnSpc>
            </a:pPr>
            <a:r>
              <a:rPr lang="en-CA" sz="1900" dirty="0">
                <a:solidFill>
                  <a:schemeClr val="bg1"/>
                </a:solidFill>
              </a:rPr>
              <a:t>Upgrading Hydro One’s transmission system to </a:t>
            </a:r>
            <a:r>
              <a:rPr lang="en-US" sz="1900" dirty="0">
                <a:solidFill>
                  <a:schemeClr val="bg1"/>
                </a:solidFill>
              </a:rPr>
              <a:t>enable it to import up to 1,650 megawatts (MW) of firm power from Quebec by December 2022.</a:t>
            </a:r>
          </a:p>
          <a:p>
            <a:pPr>
              <a:lnSpc>
                <a:spcPct val="90000"/>
              </a:lnSpc>
            </a:pPr>
            <a:endParaRPr lang="en-US" sz="1500" b="1" dirty="0">
              <a:solidFill>
                <a:schemeClr val="bg1"/>
              </a:solidFill>
            </a:endParaRPr>
          </a:p>
        </p:txBody>
      </p:sp>
      <p:sp>
        <p:nvSpPr>
          <p:cNvPr id="19" name="Isosceles Triangle 18">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extBox 8">
            <a:extLst>
              <a:ext uri="{FF2B5EF4-FFF2-40B4-BE49-F238E27FC236}">
                <a16:creationId xmlns:a16="http://schemas.microsoft.com/office/drawing/2014/main" id="{F3F3AD36-8EB9-45DC-825D-D49A6324FCBD}"/>
              </a:ext>
            </a:extLst>
          </p:cNvPr>
          <p:cNvSpPr txBox="1"/>
          <p:nvPr/>
        </p:nvSpPr>
        <p:spPr>
          <a:xfrm>
            <a:off x="6109102" y="454172"/>
            <a:ext cx="5667325" cy="1077218"/>
          </a:xfrm>
          <a:prstGeom prst="rect">
            <a:avLst/>
          </a:prstGeom>
          <a:noFill/>
        </p:spPr>
        <p:txBody>
          <a:bodyPr wrap="square" rtlCol="0">
            <a:spAutoFit/>
          </a:bodyPr>
          <a:lstStyle/>
          <a:p>
            <a:r>
              <a:rPr lang="en-US" sz="3200" b="1" dirty="0">
                <a:latin typeface="+mj-lt"/>
              </a:rPr>
              <a:t>The Ford Government’s plan does not include:</a:t>
            </a:r>
          </a:p>
        </p:txBody>
      </p:sp>
      <p:sp>
        <p:nvSpPr>
          <p:cNvPr id="14" name="Content Placeholder 2">
            <a:extLst>
              <a:ext uri="{FF2B5EF4-FFF2-40B4-BE49-F238E27FC236}">
                <a16:creationId xmlns:a16="http://schemas.microsoft.com/office/drawing/2014/main" id="{BD4EFC11-2DC5-44F2-867D-78F06D7D7F97}"/>
              </a:ext>
            </a:extLst>
          </p:cNvPr>
          <p:cNvSpPr txBox="1">
            <a:spLocks/>
          </p:cNvSpPr>
          <p:nvPr/>
        </p:nvSpPr>
        <p:spPr>
          <a:xfrm>
            <a:off x="6109102" y="1647777"/>
            <a:ext cx="4806521" cy="37952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dirty="0"/>
              <a:t>Any new energy efficiency investments to reduce </a:t>
            </a:r>
            <a:r>
              <a:rPr lang="en-CA" dirty="0"/>
              <a:t>electricity demand post-2020</a:t>
            </a:r>
          </a:p>
          <a:p>
            <a:pPr>
              <a:lnSpc>
                <a:spcPct val="90000"/>
              </a:lnSpc>
            </a:pPr>
            <a:r>
              <a:rPr lang="en-US" dirty="0"/>
              <a:t>Any new electricity supply agreements with </a:t>
            </a:r>
            <a:r>
              <a:rPr lang="en-CA" dirty="0"/>
              <a:t>Hydro Quebec; or </a:t>
            </a:r>
          </a:p>
          <a:p>
            <a:pPr>
              <a:lnSpc>
                <a:spcPct val="90000"/>
              </a:lnSpc>
            </a:pPr>
            <a:r>
              <a:rPr lang="en-US" dirty="0"/>
              <a:t>Any new investments in Made-in-Ontario </a:t>
            </a:r>
            <a:r>
              <a:rPr lang="en-CA" dirty="0"/>
              <a:t>renewable electricity projects. </a:t>
            </a:r>
          </a:p>
          <a:p>
            <a:pPr>
              <a:lnSpc>
                <a:spcPct val="90000"/>
              </a:lnSpc>
            </a:pPr>
            <a:endParaRPr lang="en-US" sz="1500" b="1" dirty="0">
              <a:solidFill>
                <a:schemeClr val="bg1"/>
              </a:solidFill>
            </a:endParaRPr>
          </a:p>
        </p:txBody>
      </p:sp>
      <p:pic>
        <p:nvPicPr>
          <p:cNvPr id="11" name="Picture 10" descr="A bridge over a body of water&#10;&#10;Description automatically generated">
            <a:extLst>
              <a:ext uri="{FF2B5EF4-FFF2-40B4-BE49-F238E27FC236}">
                <a16:creationId xmlns:a16="http://schemas.microsoft.com/office/drawing/2014/main" id="{E6622097-80FD-4735-A78F-06066AFC2204}"/>
              </a:ext>
            </a:extLst>
          </p:cNvPr>
          <p:cNvPicPr>
            <a:picLocks noChangeAspect="1"/>
          </p:cNvPicPr>
          <p:nvPr/>
        </p:nvPicPr>
        <p:blipFill>
          <a:blip r:embed="rId2"/>
          <a:stretch>
            <a:fillRect/>
          </a:stretch>
        </p:blipFill>
        <p:spPr>
          <a:xfrm>
            <a:off x="6299751" y="3722875"/>
            <a:ext cx="4425221" cy="2942772"/>
          </a:xfrm>
          <a:prstGeom prst="rect">
            <a:avLst/>
          </a:prstGeom>
        </p:spPr>
      </p:pic>
    </p:spTree>
    <p:extLst>
      <p:ext uri="{BB962C8B-B14F-4D97-AF65-F5344CB8AC3E}">
        <p14:creationId xmlns:p14="http://schemas.microsoft.com/office/powerpoint/2010/main" val="196317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9F84-E083-4B54-8CED-DF01043FB60F}"/>
              </a:ext>
            </a:extLst>
          </p:cNvPr>
          <p:cNvSpPr>
            <a:spLocks noGrp="1"/>
          </p:cNvSpPr>
          <p:nvPr>
            <p:ph type="title"/>
          </p:nvPr>
        </p:nvSpPr>
        <p:spPr>
          <a:xfrm>
            <a:off x="5524377" y="617601"/>
            <a:ext cx="4449356" cy="1717545"/>
          </a:xfrm>
        </p:spPr>
        <p:txBody>
          <a:bodyPr>
            <a:normAutofit fontScale="90000"/>
          </a:bodyPr>
          <a:lstStyle/>
          <a:p>
            <a:pPr>
              <a:lnSpc>
                <a:spcPct val="90000"/>
              </a:lnSpc>
            </a:pPr>
            <a:r>
              <a:rPr lang="en-CA" sz="4200" b="1" dirty="0"/>
              <a:t>Enbridge’s Proposed Hamilton Pipeline</a:t>
            </a:r>
            <a:br>
              <a:rPr lang="en-CA" sz="2800" dirty="0"/>
            </a:br>
            <a:endParaRPr lang="en-CA" sz="2800" dirty="0"/>
          </a:p>
        </p:txBody>
      </p:sp>
      <p:sp>
        <p:nvSpPr>
          <p:cNvPr id="3" name="Content Placeholder 2">
            <a:extLst>
              <a:ext uri="{FF2B5EF4-FFF2-40B4-BE49-F238E27FC236}">
                <a16:creationId xmlns:a16="http://schemas.microsoft.com/office/drawing/2014/main" id="{A3CC2418-695D-40DE-BC3B-21B2569A0252}"/>
              </a:ext>
            </a:extLst>
          </p:cNvPr>
          <p:cNvSpPr>
            <a:spLocks noGrp="1"/>
          </p:cNvSpPr>
          <p:nvPr>
            <p:ph idx="1"/>
          </p:nvPr>
        </p:nvSpPr>
        <p:spPr>
          <a:xfrm>
            <a:off x="5209563" y="2557333"/>
            <a:ext cx="4064439" cy="3880773"/>
          </a:xfrm>
        </p:spPr>
        <p:txBody>
          <a:bodyPr>
            <a:normAutofit/>
          </a:bodyPr>
          <a:lstStyle/>
          <a:p>
            <a:pPr lvl="0"/>
            <a:r>
              <a:rPr lang="en-CA" sz="2400" dirty="0"/>
              <a:t>To facilitate ramp-up of Ontario gas plants</a:t>
            </a:r>
          </a:p>
          <a:p>
            <a:pPr lvl="0"/>
            <a:r>
              <a:rPr lang="en-CA" sz="2400" dirty="0"/>
              <a:t>To deliver Pennsylvania fracked gas to Maine and New Hampshire.</a:t>
            </a:r>
          </a:p>
          <a:p>
            <a:pPr lvl="0"/>
            <a:r>
              <a:rPr lang="en-CA" sz="2400" dirty="0"/>
              <a:t>Will raise rates of Ontario gas consumers by $120 million</a:t>
            </a:r>
          </a:p>
          <a:p>
            <a:endParaRPr lang="en-CA" dirty="0"/>
          </a:p>
        </p:txBody>
      </p:sp>
      <p:pic>
        <p:nvPicPr>
          <p:cNvPr id="5" name="Picture 4" descr="A person sitting at a table looking at a computer&#10;&#10;Description automatically generated">
            <a:extLst>
              <a:ext uri="{FF2B5EF4-FFF2-40B4-BE49-F238E27FC236}">
                <a16:creationId xmlns:a16="http://schemas.microsoft.com/office/drawing/2014/main" id="{263415A8-A3B5-4A03-BD00-625AD1F37807}"/>
              </a:ext>
            </a:extLst>
          </p:cNvPr>
          <p:cNvPicPr>
            <a:picLocks noChangeAspect="1"/>
          </p:cNvPicPr>
          <p:nvPr/>
        </p:nvPicPr>
        <p:blipFill rotWithShape="1">
          <a:blip r:embed="rId2"/>
          <a:srcRect l="32633" r="14856" b="-2"/>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3203585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Isosceles Triangle 15">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1227C28-4EF0-454E-85FE-7E1E414D7382}"/>
              </a:ext>
            </a:extLst>
          </p:cNvPr>
          <p:cNvSpPr>
            <a:spLocks noGrp="1"/>
          </p:cNvSpPr>
          <p:nvPr>
            <p:ph type="title"/>
          </p:nvPr>
        </p:nvSpPr>
        <p:spPr>
          <a:xfrm>
            <a:off x="228541" y="2443051"/>
            <a:ext cx="4203045" cy="1375608"/>
          </a:xfrm>
        </p:spPr>
        <p:txBody>
          <a:bodyPr anchor="ctr">
            <a:normAutofit fontScale="90000"/>
          </a:bodyPr>
          <a:lstStyle/>
          <a:p>
            <a:pPr>
              <a:lnSpc>
                <a:spcPct val="90000"/>
              </a:lnSpc>
            </a:pPr>
            <a:r>
              <a:rPr lang="en-CA" sz="4200" b="1" dirty="0">
                <a:solidFill>
                  <a:schemeClr val="bg1"/>
                </a:solidFill>
              </a:rPr>
              <a:t>How Ontario </a:t>
            </a:r>
            <a:br>
              <a:rPr lang="en-CA" sz="4200" b="1" dirty="0">
                <a:solidFill>
                  <a:schemeClr val="bg1"/>
                </a:solidFill>
              </a:rPr>
            </a:br>
            <a:r>
              <a:rPr lang="en-CA" sz="4200" b="1" dirty="0">
                <a:solidFill>
                  <a:schemeClr val="bg1"/>
                </a:solidFill>
              </a:rPr>
              <a:t>can phase-out </a:t>
            </a:r>
            <a:br>
              <a:rPr lang="en-CA" sz="4200" b="1" dirty="0">
                <a:solidFill>
                  <a:schemeClr val="bg1"/>
                </a:solidFill>
              </a:rPr>
            </a:br>
            <a:r>
              <a:rPr lang="en-CA" sz="4200" b="1" dirty="0">
                <a:solidFill>
                  <a:schemeClr val="bg1"/>
                </a:solidFill>
              </a:rPr>
              <a:t>its gas plants </a:t>
            </a:r>
            <a:br>
              <a:rPr lang="en-CA" sz="4200" b="1" dirty="0">
                <a:solidFill>
                  <a:schemeClr val="bg1"/>
                </a:solidFill>
              </a:rPr>
            </a:br>
            <a:r>
              <a:rPr lang="en-CA" sz="4200" b="1" dirty="0">
                <a:solidFill>
                  <a:schemeClr val="bg1"/>
                </a:solidFill>
              </a:rPr>
              <a:t>and lower our electricity bills</a:t>
            </a:r>
            <a:br>
              <a:rPr lang="en-CA" sz="2300" dirty="0">
                <a:solidFill>
                  <a:schemeClr val="bg1"/>
                </a:solidFill>
              </a:rPr>
            </a:br>
            <a:endParaRPr lang="en-CA" sz="2300" dirty="0">
              <a:solidFill>
                <a:schemeClr val="bg1"/>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B597D440-6159-4228-AC10-D4903017667B}"/>
              </a:ext>
            </a:extLst>
          </p:cNvPr>
          <p:cNvPicPr>
            <a:picLocks noChangeAspect="1"/>
          </p:cNvPicPr>
          <p:nvPr/>
        </p:nvPicPr>
        <p:blipFill rotWithShape="1">
          <a:blip r:embed="rId2"/>
          <a:srcRect l="24411"/>
          <a:stretch/>
        </p:blipFill>
        <p:spPr>
          <a:xfrm>
            <a:off x="4216400" y="122989"/>
            <a:ext cx="7884179" cy="6623240"/>
          </a:xfrm>
          <a:prstGeom prst="rect">
            <a:avLst/>
          </a:prstGeom>
        </p:spPr>
      </p:pic>
      <p:sp>
        <p:nvSpPr>
          <p:cNvPr id="18" name="Isosceles Triangle 17">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011352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5943-A784-4D28-AC2A-9A463B5BFD4F}"/>
              </a:ext>
            </a:extLst>
          </p:cNvPr>
          <p:cNvSpPr>
            <a:spLocks noGrp="1"/>
          </p:cNvSpPr>
          <p:nvPr>
            <p:ph type="title"/>
          </p:nvPr>
        </p:nvSpPr>
        <p:spPr/>
        <p:txBody>
          <a:bodyPr>
            <a:normAutofit/>
          </a:bodyPr>
          <a:lstStyle/>
          <a:p>
            <a:r>
              <a:rPr lang="en-US" sz="3800" b="1" dirty="0"/>
              <a:t>Our Energy Efficiency Potential</a:t>
            </a:r>
            <a:endParaRPr lang="en-CA" sz="3800" b="1" dirty="0"/>
          </a:p>
        </p:txBody>
      </p:sp>
      <p:sp>
        <p:nvSpPr>
          <p:cNvPr id="3" name="Content Placeholder 2">
            <a:extLst>
              <a:ext uri="{FF2B5EF4-FFF2-40B4-BE49-F238E27FC236}">
                <a16:creationId xmlns:a16="http://schemas.microsoft.com/office/drawing/2014/main" id="{495DC5B5-27E9-41DD-8ADF-9B75BE951CB8}"/>
              </a:ext>
            </a:extLst>
          </p:cNvPr>
          <p:cNvSpPr>
            <a:spLocks noGrp="1"/>
          </p:cNvSpPr>
          <p:nvPr>
            <p:ph idx="1"/>
          </p:nvPr>
        </p:nvSpPr>
        <p:spPr>
          <a:xfrm>
            <a:off x="833198" y="3968608"/>
            <a:ext cx="7656175" cy="3880773"/>
          </a:xfrm>
        </p:spPr>
        <p:txBody>
          <a:bodyPr/>
          <a:lstStyle/>
          <a:p>
            <a:pPr lvl="0"/>
            <a:r>
              <a:rPr lang="en-CA" sz="2400" dirty="0"/>
              <a:t>17.1 billion kWh is equivalent to 60% of the forecast output of Ontario’s gas plants in 2030.</a:t>
            </a:r>
          </a:p>
          <a:p>
            <a:pPr lvl="0"/>
            <a:r>
              <a:rPr lang="en-CA" sz="2400" dirty="0"/>
              <a:t>23.8 billion kWh is equivalent to 68% of the forecast output of Ontario’s gas plants in 2038.</a:t>
            </a:r>
          </a:p>
          <a:p>
            <a:endParaRPr lang="en-CA" dirty="0"/>
          </a:p>
        </p:txBody>
      </p:sp>
      <p:sp>
        <p:nvSpPr>
          <p:cNvPr id="8" name="Rectangle 7">
            <a:extLst>
              <a:ext uri="{FF2B5EF4-FFF2-40B4-BE49-F238E27FC236}">
                <a16:creationId xmlns:a16="http://schemas.microsoft.com/office/drawing/2014/main" id="{AD52B33B-C5F6-4C61-AADA-20CAA105E646}"/>
              </a:ext>
            </a:extLst>
          </p:cNvPr>
          <p:cNvSpPr/>
          <p:nvPr/>
        </p:nvSpPr>
        <p:spPr>
          <a:xfrm>
            <a:off x="677334" y="1930400"/>
            <a:ext cx="751416" cy="312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76C1360F-C73D-4A6A-AAC5-DD65BA0FC7CF}"/>
              </a:ext>
            </a:extLst>
          </p:cNvPr>
          <p:cNvSpPr/>
          <p:nvPr/>
        </p:nvSpPr>
        <p:spPr>
          <a:xfrm>
            <a:off x="6538913" y="1930400"/>
            <a:ext cx="104775" cy="271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A picture containing screenshot&#10;&#10;Description automatically generated">
            <a:extLst>
              <a:ext uri="{FF2B5EF4-FFF2-40B4-BE49-F238E27FC236}">
                <a16:creationId xmlns:a16="http://schemas.microsoft.com/office/drawing/2014/main" id="{5EA0E543-F896-4981-BE94-9F549639451D}"/>
              </a:ext>
            </a:extLst>
          </p:cNvPr>
          <p:cNvPicPr>
            <a:picLocks noChangeAspect="1"/>
          </p:cNvPicPr>
          <p:nvPr/>
        </p:nvPicPr>
        <p:blipFill>
          <a:blip r:embed="rId2"/>
          <a:stretch>
            <a:fillRect/>
          </a:stretch>
        </p:blipFill>
        <p:spPr>
          <a:xfrm>
            <a:off x="0" y="1736438"/>
            <a:ext cx="9793020" cy="1919432"/>
          </a:xfrm>
          <a:prstGeom prst="rect">
            <a:avLst/>
          </a:prstGeom>
        </p:spPr>
      </p:pic>
    </p:spTree>
    <p:extLst>
      <p:ext uri="{BB962C8B-B14F-4D97-AF65-F5344CB8AC3E}">
        <p14:creationId xmlns:p14="http://schemas.microsoft.com/office/powerpoint/2010/main" val="3825015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8ED051E1-31A3-4435-848A-B788BB21131D}"/>
              </a:ext>
            </a:extLst>
          </p:cNvPr>
          <p:cNvSpPr>
            <a:spLocks noGrp="1"/>
          </p:cNvSpPr>
          <p:nvPr>
            <p:ph idx="1"/>
          </p:nvPr>
        </p:nvSpPr>
        <p:spPr>
          <a:xfrm>
            <a:off x="383804" y="635214"/>
            <a:ext cx="3973943" cy="5714785"/>
          </a:xfrm>
        </p:spPr>
        <p:txBody>
          <a:bodyPr>
            <a:noAutofit/>
          </a:bodyPr>
          <a:lstStyle/>
          <a:p>
            <a:pPr marL="0" indent="0">
              <a:lnSpc>
                <a:spcPts val="2500"/>
              </a:lnSpc>
              <a:buNone/>
            </a:pPr>
            <a:r>
              <a:rPr lang="en-US" sz="2400" dirty="0">
                <a:solidFill>
                  <a:schemeClr val="bg1"/>
                </a:solidFill>
              </a:rPr>
              <a:t>“Quebec generates a large surplus of electricity, primarily from emissions- free hydroelectric generating stations, and electricity prices in Quebec are the lowest in Canada. The proximity of Quebec to Ontario’s major cities presents an attractive opportunity for Ontario to meet its electricity needs with </a:t>
            </a:r>
            <a:r>
              <a:rPr lang="en-CA" sz="2400" dirty="0">
                <a:solidFill>
                  <a:schemeClr val="bg1"/>
                </a:solidFill>
              </a:rPr>
              <a:t>imports from Quebec.” </a:t>
            </a:r>
          </a:p>
          <a:p>
            <a:pPr marL="0" indent="0">
              <a:lnSpc>
                <a:spcPts val="2500"/>
              </a:lnSpc>
              <a:buNone/>
            </a:pPr>
            <a:r>
              <a:rPr lang="en-US" sz="2400" dirty="0">
                <a:solidFill>
                  <a:schemeClr val="bg1"/>
                </a:solidFill>
              </a:rPr>
              <a:t>- </a:t>
            </a:r>
            <a:r>
              <a:rPr lang="en-US" sz="2400" i="1" dirty="0">
                <a:solidFill>
                  <a:schemeClr val="bg1"/>
                </a:solidFill>
              </a:rPr>
              <a:t>Financial Accountability Office of Ontario</a:t>
            </a:r>
            <a:endParaRPr lang="en-CA" sz="2400" i="1" dirty="0">
              <a:solidFill>
                <a:schemeClr val="bg1"/>
              </a:solidFill>
            </a:endParaRPr>
          </a:p>
        </p:txBody>
      </p:sp>
      <p:pic>
        <p:nvPicPr>
          <p:cNvPr id="5" name="Picture 4" descr="A bridge over a body of water&#10;&#10;Description automatically generated">
            <a:extLst>
              <a:ext uri="{FF2B5EF4-FFF2-40B4-BE49-F238E27FC236}">
                <a16:creationId xmlns:a16="http://schemas.microsoft.com/office/drawing/2014/main" id="{76479181-4307-43E8-A26B-1BF0D9DB8BA5}"/>
              </a:ext>
            </a:extLst>
          </p:cNvPr>
          <p:cNvPicPr>
            <a:picLocks noChangeAspect="1"/>
          </p:cNvPicPr>
          <p:nvPr/>
        </p:nvPicPr>
        <p:blipFill>
          <a:blip r:embed="rId2"/>
          <a:stretch>
            <a:fillRect/>
          </a:stretch>
        </p:blipFill>
        <p:spPr>
          <a:xfrm>
            <a:off x="6096000" y="1176863"/>
            <a:ext cx="5494924" cy="4504267"/>
          </a:xfrm>
          <a:prstGeom prst="rect">
            <a:avLst/>
          </a:prstGeom>
        </p:spPr>
      </p:pic>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pic>
        <p:nvPicPr>
          <p:cNvPr id="7" name="Picture 6" descr="A picture containing drawing&#10;&#10;Description automatically generated">
            <a:extLst>
              <a:ext uri="{FF2B5EF4-FFF2-40B4-BE49-F238E27FC236}">
                <a16:creationId xmlns:a16="http://schemas.microsoft.com/office/drawing/2014/main" id="{B4BDC6B9-7B8A-4A17-AA44-CFF8AAF72ADA}"/>
              </a:ext>
            </a:extLst>
          </p:cNvPr>
          <p:cNvPicPr>
            <a:picLocks noChangeAspect="1"/>
          </p:cNvPicPr>
          <p:nvPr/>
        </p:nvPicPr>
        <p:blipFill>
          <a:blip r:embed="rId3"/>
          <a:stretch>
            <a:fillRect/>
          </a:stretch>
        </p:blipFill>
        <p:spPr>
          <a:xfrm>
            <a:off x="5870065" y="775970"/>
            <a:ext cx="2952750" cy="1552575"/>
          </a:xfrm>
          <a:prstGeom prst="rect">
            <a:avLst/>
          </a:prstGeom>
        </p:spPr>
      </p:pic>
    </p:spTree>
    <p:extLst>
      <p:ext uri="{BB962C8B-B14F-4D97-AF65-F5344CB8AC3E}">
        <p14:creationId xmlns:p14="http://schemas.microsoft.com/office/powerpoint/2010/main" val="194929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3C9A63F-4340-4963-9EE8-B525B763123B}"/>
              </a:ext>
            </a:extLst>
          </p:cNvPr>
          <p:cNvSpPr>
            <a:spLocks noGrp="1"/>
          </p:cNvSpPr>
          <p:nvPr>
            <p:ph type="title"/>
          </p:nvPr>
        </p:nvSpPr>
        <p:spPr>
          <a:xfrm>
            <a:off x="7181724" y="244039"/>
            <a:ext cx="4512989" cy="2227730"/>
          </a:xfrm>
        </p:spPr>
        <p:txBody>
          <a:bodyPr anchor="ctr">
            <a:normAutofit/>
          </a:bodyPr>
          <a:lstStyle/>
          <a:p>
            <a:r>
              <a:rPr lang="en-US" sz="3800" b="1" dirty="0">
                <a:solidFill>
                  <a:srgbClr val="FFFFFF"/>
                </a:solidFill>
              </a:rPr>
              <a:t>Expanding Quebec Imports</a:t>
            </a:r>
            <a:endParaRPr lang="en-CA" sz="3800" b="1" dirty="0">
              <a:solidFill>
                <a:srgbClr val="FFFFFF"/>
              </a:solidFill>
            </a:endParaRPr>
          </a:p>
        </p:txBody>
      </p:sp>
      <p:sp>
        <p:nvSpPr>
          <p:cNvPr id="3" name="Content Placeholder 2">
            <a:extLst>
              <a:ext uri="{FF2B5EF4-FFF2-40B4-BE49-F238E27FC236}">
                <a16:creationId xmlns:a16="http://schemas.microsoft.com/office/drawing/2014/main" id="{60462269-BD12-46F9-8169-7F34EB3FD7B1}"/>
              </a:ext>
            </a:extLst>
          </p:cNvPr>
          <p:cNvSpPr>
            <a:spLocks noGrp="1"/>
          </p:cNvSpPr>
          <p:nvPr>
            <p:ph idx="1"/>
          </p:nvPr>
        </p:nvSpPr>
        <p:spPr>
          <a:xfrm>
            <a:off x="7181724" y="2361702"/>
            <a:ext cx="4512988" cy="3785098"/>
          </a:xfrm>
        </p:spPr>
        <p:txBody>
          <a:bodyPr anchor="t">
            <a:normAutofit fontScale="92500" lnSpcReduction="10000"/>
          </a:bodyPr>
          <a:lstStyle/>
          <a:p>
            <a:pPr lvl="0"/>
            <a:r>
              <a:rPr lang="en-CA" sz="2400" dirty="0">
                <a:solidFill>
                  <a:srgbClr val="FFFFFF"/>
                </a:solidFill>
              </a:rPr>
              <a:t>Ontario can import 16.5 to 18.5 billion kWh per year from Quebec with existing transmission links.</a:t>
            </a:r>
          </a:p>
          <a:p>
            <a:pPr lvl="0"/>
            <a:r>
              <a:rPr lang="en-CA" sz="2400" dirty="0">
                <a:solidFill>
                  <a:srgbClr val="FFFFFF"/>
                </a:solidFill>
              </a:rPr>
              <a:t>In 2019 we imported only 5.4 billion kWh.</a:t>
            </a:r>
          </a:p>
          <a:p>
            <a:pPr lvl="0"/>
            <a:r>
              <a:rPr lang="en-CA" sz="2400" dirty="0">
                <a:solidFill>
                  <a:srgbClr val="FFFFFF"/>
                </a:solidFill>
              </a:rPr>
              <a:t>So we can increase our imports by up to 13.1 billion kWh, which is equivalent to 45% of Ontario’s forecast gas-fired generation in 2030.</a:t>
            </a:r>
          </a:p>
          <a:p>
            <a:endParaRPr lang="en-CA" dirty="0">
              <a:solidFill>
                <a:srgbClr val="FFFFFF"/>
              </a:solidFill>
            </a:endParaRPr>
          </a:p>
        </p:txBody>
      </p:sp>
      <p:pic>
        <p:nvPicPr>
          <p:cNvPr id="7" name="Picture 6" descr="A close up of a map&#10;&#10;Description automatically generated">
            <a:extLst>
              <a:ext uri="{FF2B5EF4-FFF2-40B4-BE49-F238E27FC236}">
                <a16:creationId xmlns:a16="http://schemas.microsoft.com/office/drawing/2014/main" id="{FEEC87B5-59B4-443B-AC26-462B5CDB937A}"/>
              </a:ext>
            </a:extLst>
          </p:cNvPr>
          <p:cNvPicPr>
            <a:picLocks noChangeAspect="1"/>
          </p:cNvPicPr>
          <p:nvPr/>
        </p:nvPicPr>
        <p:blipFill>
          <a:blip r:embed="rId2"/>
          <a:stretch>
            <a:fillRect/>
          </a:stretch>
        </p:blipFill>
        <p:spPr>
          <a:xfrm>
            <a:off x="205626" y="244040"/>
            <a:ext cx="5750872" cy="6464446"/>
          </a:xfrm>
          <a:prstGeom prst="rect">
            <a:avLst/>
          </a:prstGeom>
        </p:spPr>
      </p:pic>
    </p:spTree>
    <p:extLst>
      <p:ext uri="{BB962C8B-B14F-4D97-AF65-F5344CB8AC3E}">
        <p14:creationId xmlns:p14="http://schemas.microsoft.com/office/powerpoint/2010/main" val="29286276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19BC5DB8E9DA448011C2AAD10B861C" ma:contentTypeVersion="10" ma:contentTypeDescription="Create a new document." ma:contentTypeScope="" ma:versionID="0adf6c0d35e9dedcb6f66a233c6bb785">
  <xsd:schema xmlns:xsd="http://www.w3.org/2001/XMLSchema" xmlns:xs="http://www.w3.org/2001/XMLSchema" xmlns:p="http://schemas.microsoft.com/office/2006/metadata/properties" xmlns:ns3="37285206-0ee4-4cf6-a369-609e31545c64" targetNamespace="http://schemas.microsoft.com/office/2006/metadata/properties" ma:root="true" ma:fieldsID="10ceacac79ec7f9d20cf41bc80b9e4e7" ns3:_="">
    <xsd:import namespace="37285206-0ee4-4cf6-a369-609e31545c6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285206-0ee4-4cf6-a369-609e3154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ED8EA0-1606-4580-8D7E-640BFFF703CF}">
  <ds:schemaRefs>
    <ds:schemaRef ds:uri="http://schemas.microsoft.com/sharepoint/v3/contenttype/forms"/>
  </ds:schemaRefs>
</ds:datastoreItem>
</file>

<file path=customXml/itemProps2.xml><?xml version="1.0" encoding="utf-8"?>
<ds:datastoreItem xmlns:ds="http://schemas.openxmlformats.org/officeDocument/2006/customXml" ds:itemID="{235FEEB0-BA99-40C5-81F7-4A8801DF75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285206-0ee4-4cf6-a369-609e31545c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ACB520-45A6-46F9-9001-229122A36B85}">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37285206-0ee4-4cf6-a369-609e31545c6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4799</TotalTime>
  <Words>1051</Words>
  <Application>Microsoft Macintosh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 3</vt:lpstr>
      <vt:lpstr>Facet</vt:lpstr>
      <vt:lpstr> </vt:lpstr>
      <vt:lpstr>Ontario’s rising emissions</vt:lpstr>
      <vt:lpstr>What’s behind these rising emissions?</vt:lpstr>
      <vt:lpstr>The Ford Government’s Electricity Plan</vt:lpstr>
      <vt:lpstr>Enbridge’s Proposed Hamilton Pipeline </vt:lpstr>
      <vt:lpstr>How Ontario  can phase-out  its gas plants  and lower our electricity bills </vt:lpstr>
      <vt:lpstr>Our Energy Efficiency Potential</vt:lpstr>
      <vt:lpstr>PowerPoint Presentation</vt:lpstr>
      <vt:lpstr>Expanding Quebec Imports</vt:lpstr>
      <vt:lpstr>Adding Import Capacity</vt:lpstr>
      <vt:lpstr>Quebec has the power</vt:lpstr>
      <vt:lpstr>Cornwall gets 100% of its electricity from Quebec</vt:lpstr>
      <vt:lpstr>Ontario wind and solar</vt:lpstr>
      <vt:lpstr>Stopping gas-fired exports</vt:lpstr>
      <vt:lpstr>Reaching Ontario’s 2030 Climate Target</vt:lpstr>
      <vt:lpstr>How Ontario can phase out gas</vt:lpstr>
      <vt:lpstr>Making it happen</vt:lpstr>
      <vt:lpstr>PowerPoint Presentation</vt:lpstr>
      <vt:lpstr>Let’s get to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Brad Cundiff</dc:creator>
  <cp:lastModifiedBy>Jack Gibbons</cp:lastModifiedBy>
  <cp:revision>17</cp:revision>
  <dcterms:created xsi:type="dcterms:W3CDTF">2020-04-15T15:57:54Z</dcterms:created>
  <dcterms:modified xsi:type="dcterms:W3CDTF">2020-04-21T15:59:43Z</dcterms:modified>
</cp:coreProperties>
</file>